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3" r:id="rId5"/>
    <p:sldMasterId id="2147483706" r:id="rId6"/>
  </p:sldMasterIdLst>
  <p:notesMasterIdLst>
    <p:notesMasterId r:id="rId21"/>
  </p:notesMasterIdLst>
  <p:handoutMasterIdLst>
    <p:handoutMasterId r:id="rId22"/>
  </p:handoutMasterIdLst>
  <p:sldIdLst>
    <p:sldId id="317" r:id="rId7"/>
    <p:sldId id="346" r:id="rId8"/>
    <p:sldId id="350" r:id="rId9"/>
    <p:sldId id="347" r:id="rId10"/>
    <p:sldId id="349" r:id="rId11"/>
    <p:sldId id="351" r:id="rId12"/>
    <p:sldId id="352" r:id="rId13"/>
    <p:sldId id="354" r:id="rId14"/>
    <p:sldId id="355" r:id="rId15"/>
    <p:sldId id="357" r:id="rId16"/>
    <p:sldId id="358" r:id="rId17"/>
    <p:sldId id="359" r:id="rId18"/>
    <p:sldId id="361" r:id="rId19"/>
    <p:sldId id="34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626A0D-2A6C-49D2-3402-06B95EEB74C5}" name="TAIT, Colleen" initials="CT" userId="S::S3800777@glos.ac.uk::a2206098-523d-457e-909d-867f6d1361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EA1EAB-1D90-7F09-5518-D9211DE7FBCC}" v="2" dt="2026-03-06T13:29:58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73" autoAdjust="0"/>
    <p:restoredTop sz="94660"/>
  </p:normalViewPr>
  <p:slideViewPr>
    <p:cSldViewPr snapToGrid="0">
      <p:cViewPr varScale="1">
        <p:scale>
          <a:sx n="59" d="100"/>
          <a:sy n="59" d="100"/>
        </p:scale>
        <p:origin x="28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2C3FAE-2A45-8924-7FFD-1C73D45174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34853-6716-65FF-EA65-90298958EA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64878-BB70-456D-A35E-00AD4D417482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369F6-C0A1-0E6B-84B2-09250DB2F4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7ED37-2ED8-6AE5-2951-380839F6B0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6AFF2-203A-4DFB-A318-E04AA3350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94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C8D67-9A1D-C34C-ADF9-C0AAFC946B56}" type="datetimeFigureOut">
              <a:rPr lang="en-GB" smtClean="0"/>
              <a:t>06/03/2026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1102B-E411-864C-990B-07F1353D08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72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4FC66-E97E-E407-3C92-2622A30E1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14E50EE-6238-8422-41E9-1CD7DF2CD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106" y="472273"/>
            <a:ext cx="4903595" cy="16479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Agenda/Overview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F593FBD-5F98-4088-C1C3-53C39CCF09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2105" y="2270927"/>
            <a:ext cx="4903595" cy="359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2400"/>
            </a:lvl1pPr>
            <a:lvl2pPr>
              <a:lnSpc>
                <a:spcPct val="150000"/>
              </a:lnSpc>
              <a:spcBef>
                <a:spcPts val="600"/>
              </a:spcBef>
              <a:defRPr sz="2400"/>
            </a:lvl2pPr>
            <a:lvl3pPr>
              <a:lnSpc>
                <a:spcPct val="150000"/>
              </a:lnSpc>
              <a:spcBef>
                <a:spcPts val="600"/>
              </a:spcBef>
              <a:defRPr sz="2400"/>
            </a:lvl3pPr>
            <a:lvl4pPr>
              <a:lnSpc>
                <a:spcPct val="150000"/>
              </a:lnSpc>
              <a:spcBef>
                <a:spcPts val="600"/>
              </a:spcBef>
              <a:defRPr sz="2400"/>
            </a:lvl4pPr>
            <a:lvl5pPr>
              <a:lnSpc>
                <a:spcPct val="150000"/>
              </a:lnSpc>
              <a:spcBef>
                <a:spcPts val="600"/>
              </a:spcBef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786BBC3-7A5F-5727-12F1-692802F3B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33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 descr="EAUC Logo (a yellow, orange and green petal wrapped around the E in EAUC) with Annual Conference, Swansea University, 22-24 June 2026 written alongside.">
            <a:extLst>
              <a:ext uri="{FF2B5EF4-FFF2-40B4-BE49-F238E27FC236}">
                <a16:creationId xmlns:a16="http://schemas.microsoft.com/office/drawing/2014/main" id="{34C2C617-13CE-C4C3-E74F-4765F30090B4}"/>
              </a:ext>
            </a:extLst>
          </p:cNvPr>
          <p:cNvCxnSpPr>
            <a:cxnSpLocks/>
          </p:cNvCxnSpPr>
          <p:nvPr userDrawn="1"/>
        </p:nvCxnSpPr>
        <p:spPr>
          <a:xfrm>
            <a:off x="6672105" y="2120202"/>
            <a:ext cx="4903595" cy="0"/>
          </a:xfrm>
          <a:prstGeom prst="line">
            <a:avLst/>
          </a:prstGeom>
          <a:ln w="952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54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4FC66-E97E-E407-3C92-2622A30E1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35B871-D5A4-C081-3CD8-6F8DFA078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33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1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timon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D954-4EE8-CADD-2B96-6B191EDF0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940" y="1306890"/>
            <a:ext cx="7390119" cy="4244220"/>
          </a:xfrm>
        </p:spPr>
        <p:txBody>
          <a:bodyPr/>
          <a:lstStyle/>
          <a:p>
            <a:r>
              <a:rPr lang="en-GB"/>
              <a:t>Quote or testimonial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2BE020-3816-9698-9C78-61FDD2F5F5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33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003283-84C0-C6A9-1F93-B46DBB734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7918" y="-817334"/>
            <a:ext cx="21001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0">
                <a:solidFill>
                  <a:schemeClr val="accent4"/>
                </a:solidFill>
              </a:rPr>
              <a:t>“</a:t>
            </a:r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6AB2800E-1795-85A0-DD08-EE8DD832F01C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977982" y="4165108"/>
            <a:ext cx="1931987" cy="191817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702EDED-748A-B73C-26B9-626EAA8559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0940" y="5630113"/>
            <a:ext cx="9144000" cy="64723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name and </a:t>
            </a:r>
            <a:r>
              <a:rPr lang="en-US" err="1"/>
              <a:t>organisation</a:t>
            </a:r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72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9E043D1-A3D8-8AE3-6096-4276D876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342" y="1677052"/>
            <a:ext cx="3687745" cy="3503893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4FC66-E97E-E407-3C92-2622A30E1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41997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35B871-D5A4-C081-3CD8-6F8DFA078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33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5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2303C-67B6-4476-A2B6-8C6FFD017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3432" y="-5861"/>
            <a:ext cx="3791931" cy="64977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693606-0B91-C855-CFBC-847D48E70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20" y="-125171"/>
            <a:ext cx="12202419" cy="686386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F032DC9-B800-E165-07EF-969A68E15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60" r="1257" b="33437"/>
          <a:stretch>
            <a:fillRect/>
          </a:stretch>
        </p:blipFill>
        <p:spPr>
          <a:xfrm rot="5400000">
            <a:off x="2064229" y="-2199821"/>
            <a:ext cx="6983171" cy="1113247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AFA2085-E828-A3FD-2FD2-CD08444B2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9590"/>
            <a:ext cx="7687235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EB50AA0-77B9-7A48-C4AC-84D5F36D5E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6644" y="4126587"/>
            <a:ext cx="9144000" cy="4414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names 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02CEF92A-4EA9-E6AB-4AB7-F817C04518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228410"/>
            <a:ext cx="28829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00 June 2026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5351C850-93AD-FFFB-85D7-A2C0A43F14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6644" y="4677559"/>
            <a:ext cx="9144000" cy="441454"/>
          </a:xfr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en-US" dirty="0"/>
              <a:t>Your institutions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726964-C7A5-0198-57EA-1EF713688A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324929" y="386987"/>
            <a:ext cx="5281041" cy="855617"/>
            <a:chOff x="425178" y="360233"/>
            <a:chExt cx="5281041" cy="85561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BBF04F-DE7C-5B88-DAB4-C7966325223A}"/>
                </a:ext>
              </a:extLst>
            </p:cNvPr>
            <p:cNvGrpSpPr/>
            <p:nvPr userDrawn="1"/>
          </p:nvGrpSpPr>
          <p:grpSpPr>
            <a:xfrm>
              <a:off x="425178" y="360233"/>
              <a:ext cx="5281041" cy="855617"/>
              <a:chOff x="425178" y="360233"/>
              <a:chExt cx="5281041" cy="855617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EC6BE0E-95F5-DEA7-8600-C43FE0FCE4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178" y="360233"/>
                <a:ext cx="2205198" cy="85561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FE4498-5198-F325-D042-8009B705187B}"/>
                  </a:ext>
                </a:extLst>
              </p:cNvPr>
              <p:cNvSpPr txBox="1"/>
              <p:nvPr userDrawn="1"/>
            </p:nvSpPr>
            <p:spPr>
              <a:xfrm>
                <a:off x="2823319" y="420414"/>
                <a:ext cx="28829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n-GB" sz="1500" b="1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Annual conference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Swansea University 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22-24 June 2026  </a:t>
                </a:r>
                <a:endParaRPr lang="en-GB" sz="1500" cap="all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95DB612-44CC-368B-0F53-28158959129E}"/>
                </a:ext>
              </a:extLst>
            </p:cNvPr>
            <p:cNvCxnSpPr/>
            <p:nvPr userDrawn="1"/>
          </p:nvCxnSpPr>
          <p:spPr>
            <a:xfrm>
              <a:off x="2773556" y="374927"/>
              <a:ext cx="0" cy="830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8164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570282-C257-E9E1-B7C7-42AE78861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8205" y="19783"/>
            <a:ext cx="10327618" cy="68184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EA3190-9531-46C8-C719-D53051B25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56" y="0"/>
            <a:ext cx="12192000" cy="6858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8C2F3F6-BB9E-7925-2920-39FFD9530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60" r="1257" b="33437"/>
          <a:stretch>
            <a:fillRect/>
          </a:stretch>
        </p:blipFill>
        <p:spPr>
          <a:xfrm rot="5400000">
            <a:off x="2118701" y="-2137233"/>
            <a:ext cx="6858000" cy="11132470"/>
          </a:xfrm>
          <a:prstGeom prst="rect">
            <a:avLst/>
          </a:prstGeom>
        </p:spPr>
      </p:pic>
      <p:grpSp>
        <p:nvGrpSpPr>
          <p:cNvPr id="2" name="Group 1" descr="EAUC Logo (a yellow, orange and green petal wrapped around the E in EAUC) with Annual Conference, Swansea University, 22-24 June 2026 written alongside.">
            <a:extLst>
              <a:ext uri="{FF2B5EF4-FFF2-40B4-BE49-F238E27FC236}">
                <a16:creationId xmlns:a16="http://schemas.microsoft.com/office/drawing/2014/main" id="{A12ADDF1-3A64-0FF9-A03D-92F4F87E1212}"/>
              </a:ext>
            </a:extLst>
          </p:cNvPr>
          <p:cNvGrpSpPr/>
          <p:nvPr userDrawn="1"/>
        </p:nvGrpSpPr>
        <p:grpSpPr>
          <a:xfrm>
            <a:off x="324929" y="386987"/>
            <a:ext cx="5281041" cy="855617"/>
            <a:chOff x="425178" y="360233"/>
            <a:chExt cx="5281041" cy="85561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B37D6AE-39FF-B606-D883-F7959DB75981}"/>
                </a:ext>
              </a:extLst>
            </p:cNvPr>
            <p:cNvGrpSpPr/>
            <p:nvPr userDrawn="1"/>
          </p:nvGrpSpPr>
          <p:grpSpPr>
            <a:xfrm>
              <a:off x="425178" y="360233"/>
              <a:ext cx="5281041" cy="855617"/>
              <a:chOff x="425178" y="360233"/>
              <a:chExt cx="5281041" cy="85561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962509D-577D-54DE-8E86-23CDB33B2C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178" y="360233"/>
                <a:ext cx="2205198" cy="85561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E274ED-DCEB-C559-FF79-3CECB1E62319}"/>
                  </a:ext>
                </a:extLst>
              </p:cNvPr>
              <p:cNvSpPr txBox="1"/>
              <p:nvPr userDrawn="1"/>
            </p:nvSpPr>
            <p:spPr>
              <a:xfrm>
                <a:off x="2823319" y="420414"/>
                <a:ext cx="28829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n-GB" sz="1500" b="1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Annual conference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Swansea University 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22-24 June 2026  </a:t>
                </a:r>
                <a:endParaRPr lang="en-GB" sz="1500" cap="all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BD4E9D-BB40-5655-F7BD-0925D22F0A23}"/>
                </a:ext>
              </a:extLst>
            </p:cNvPr>
            <p:cNvCxnSpPr/>
            <p:nvPr userDrawn="1"/>
          </p:nvCxnSpPr>
          <p:spPr>
            <a:xfrm>
              <a:off x="2773556" y="374927"/>
              <a:ext cx="0" cy="830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4422A996-69EB-A641-5295-0B78E9A6F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9590"/>
            <a:ext cx="7687235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18FE62CC-CD55-5891-B659-0EFC710D75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6644" y="4126587"/>
            <a:ext cx="9144000" cy="4414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names 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DFF79DE5-6609-D029-F778-07CA2C9EE9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6644" y="4677559"/>
            <a:ext cx="9144000" cy="441454"/>
          </a:xfrm>
        </p:spPr>
        <p:txBody>
          <a:bodyPr/>
          <a:lstStyle>
            <a:lvl1pPr>
              <a:buNone/>
              <a:defRPr sz="3000"/>
            </a:lvl1pPr>
          </a:lstStyle>
          <a:p>
            <a:pPr lvl="0"/>
            <a:r>
              <a:rPr lang="en-US" dirty="0"/>
              <a:t>Your institutions 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466FE30B-2A4D-10B9-9526-0E8FD0EB7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228410"/>
            <a:ext cx="28829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00 June 2026</a:t>
            </a:r>
          </a:p>
        </p:txBody>
      </p:sp>
    </p:spTree>
    <p:extLst>
      <p:ext uri="{BB962C8B-B14F-4D97-AF65-F5344CB8AC3E}">
        <p14:creationId xmlns:p14="http://schemas.microsoft.com/office/powerpoint/2010/main" val="272882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B0C5A7-8354-BA75-1CE2-BF6ACEFC0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7102" y="783855"/>
            <a:ext cx="5614898" cy="6018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EA3190-9531-46C8-C719-D53051B25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910D78F-0F16-75D1-6715-DB7EE3F0B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60" r="1257" b="33437"/>
          <a:stretch>
            <a:fillRect/>
          </a:stretch>
        </p:blipFill>
        <p:spPr>
          <a:xfrm rot="5400000">
            <a:off x="2118701" y="-2137233"/>
            <a:ext cx="6858000" cy="11132470"/>
          </a:xfrm>
          <a:prstGeom prst="rect">
            <a:avLst/>
          </a:prstGeom>
        </p:spPr>
      </p:pic>
      <p:grpSp>
        <p:nvGrpSpPr>
          <p:cNvPr id="2" name="Group 1" descr="EAUC Logo (a yellow, orange and green petal wrapped around the E in EAUC) with Annual Conference, Swansea University, 22-24 June 2026 written alongside.">
            <a:extLst>
              <a:ext uri="{FF2B5EF4-FFF2-40B4-BE49-F238E27FC236}">
                <a16:creationId xmlns:a16="http://schemas.microsoft.com/office/drawing/2014/main" id="{32D19FF5-96C8-2BBA-C960-B8F89F9831A8}"/>
              </a:ext>
            </a:extLst>
          </p:cNvPr>
          <p:cNvGrpSpPr/>
          <p:nvPr userDrawn="1"/>
        </p:nvGrpSpPr>
        <p:grpSpPr>
          <a:xfrm>
            <a:off x="324929" y="386987"/>
            <a:ext cx="5281041" cy="855617"/>
            <a:chOff x="425178" y="360233"/>
            <a:chExt cx="5281041" cy="85561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C655366-E3D0-EE3F-9CFA-185C0E265F47}"/>
                </a:ext>
              </a:extLst>
            </p:cNvPr>
            <p:cNvGrpSpPr/>
            <p:nvPr userDrawn="1"/>
          </p:nvGrpSpPr>
          <p:grpSpPr>
            <a:xfrm>
              <a:off x="425178" y="360233"/>
              <a:ext cx="5281041" cy="855617"/>
              <a:chOff x="425178" y="360233"/>
              <a:chExt cx="5281041" cy="85561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A8B21CC-E065-7160-84FB-AC08F30F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178" y="360233"/>
                <a:ext cx="2205198" cy="855617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E19231-4364-F33B-3966-B9A56D89B40A}"/>
                  </a:ext>
                </a:extLst>
              </p:cNvPr>
              <p:cNvSpPr txBox="1"/>
              <p:nvPr userDrawn="1"/>
            </p:nvSpPr>
            <p:spPr>
              <a:xfrm>
                <a:off x="2823319" y="420414"/>
                <a:ext cx="28829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n-GB" sz="1500" b="1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Annual conference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Swansea University 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22-24 June 2026  </a:t>
                </a:r>
                <a:endParaRPr lang="en-GB" sz="1500" cap="all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8385733-F8FD-7891-2E89-BA7B83EB8756}"/>
                </a:ext>
              </a:extLst>
            </p:cNvPr>
            <p:cNvCxnSpPr/>
            <p:nvPr userDrawn="1"/>
          </p:nvCxnSpPr>
          <p:spPr>
            <a:xfrm>
              <a:off x="2773556" y="374927"/>
              <a:ext cx="0" cy="830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DB4A34BF-04BC-6256-3FEE-0A5E4BC9D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9590"/>
            <a:ext cx="7687235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02DD13A-3C4F-F96B-5639-3737FBEAB6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6644" y="4126587"/>
            <a:ext cx="9144000" cy="4414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names 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F51DF914-FEB4-A3D9-45F9-81843A5415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6644" y="4677559"/>
            <a:ext cx="9144000" cy="441454"/>
          </a:xfrm>
        </p:spPr>
        <p:txBody>
          <a:bodyPr/>
          <a:lstStyle>
            <a:lvl1pPr>
              <a:buNone/>
              <a:defRPr sz="3000"/>
            </a:lvl1pPr>
          </a:lstStyle>
          <a:p>
            <a:pPr lvl="0"/>
            <a:r>
              <a:rPr lang="en-US" dirty="0"/>
              <a:t>Your institutions 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7F7B81E1-B62C-B83C-6C62-7F3972AE68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228410"/>
            <a:ext cx="28829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00 June 2026</a:t>
            </a:r>
          </a:p>
        </p:txBody>
      </p:sp>
    </p:spTree>
    <p:extLst>
      <p:ext uri="{BB962C8B-B14F-4D97-AF65-F5344CB8AC3E}">
        <p14:creationId xmlns:p14="http://schemas.microsoft.com/office/powerpoint/2010/main" val="1377614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96C47E-A536-4F2E-138A-FB09C1EE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25953" y="38594"/>
            <a:ext cx="3049382" cy="67808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EA3190-9531-46C8-C719-D53051B25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B7A30CB-0F13-5800-91FC-E11DE25F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60" r="1257" b="33437"/>
          <a:stretch>
            <a:fillRect/>
          </a:stretch>
        </p:blipFill>
        <p:spPr>
          <a:xfrm rot="5400000">
            <a:off x="2120570" y="-2137233"/>
            <a:ext cx="6858001" cy="11132470"/>
          </a:xfrm>
          <a:prstGeom prst="rect">
            <a:avLst/>
          </a:prstGeom>
        </p:spPr>
      </p:pic>
      <p:grpSp>
        <p:nvGrpSpPr>
          <p:cNvPr id="2" name="Group 1" descr="EAUC Logo (a yellow, orange and green petal wrapped around the E in EAUC) with Annual Conference, Swansea University, 22-24 June 2026 written alongside.">
            <a:extLst>
              <a:ext uri="{FF2B5EF4-FFF2-40B4-BE49-F238E27FC236}">
                <a16:creationId xmlns:a16="http://schemas.microsoft.com/office/drawing/2014/main" id="{D2B8908B-FBFD-92A6-EAD1-A884EBD376CF}"/>
              </a:ext>
            </a:extLst>
          </p:cNvPr>
          <p:cNvGrpSpPr/>
          <p:nvPr userDrawn="1"/>
        </p:nvGrpSpPr>
        <p:grpSpPr>
          <a:xfrm>
            <a:off x="324929" y="386987"/>
            <a:ext cx="5281041" cy="855617"/>
            <a:chOff x="425178" y="360233"/>
            <a:chExt cx="5281041" cy="85561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398F5C-7EEF-6232-A1A3-BFC65E1380EE}"/>
                </a:ext>
              </a:extLst>
            </p:cNvPr>
            <p:cNvGrpSpPr/>
            <p:nvPr userDrawn="1"/>
          </p:nvGrpSpPr>
          <p:grpSpPr>
            <a:xfrm>
              <a:off x="425178" y="360233"/>
              <a:ext cx="5281041" cy="855617"/>
              <a:chOff x="425178" y="360233"/>
              <a:chExt cx="5281041" cy="85561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4F144ED-84AC-4813-95D5-2F96E7EDEB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178" y="360233"/>
                <a:ext cx="2205198" cy="855617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3926A4-277A-5895-A7FF-27706E7F41E6}"/>
                  </a:ext>
                </a:extLst>
              </p:cNvPr>
              <p:cNvSpPr txBox="1"/>
              <p:nvPr userDrawn="1"/>
            </p:nvSpPr>
            <p:spPr>
              <a:xfrm>
                <a:off x="2823319" y="420414"/>
                <a:ext cx="28829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n-GB" sz="1500" b="1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Annual conference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Swansea University 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22-24 June 2026  </a:t>
                </a:r>
                <a:endParaRPr lang="en-GB" sz="1500" cap="all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092C8EC-5859-6E84-E035-A5C234AAB104}"/>
                </a:ext>
              </a:extLst>
            </p:cNvPr>
            <p:cNvCxnSpPr/>
            <p:nvPr userDrawn="1"/>
          </p:nvCxnSpPr>
          <p:spPr>
            <a:xfrm>
              <a:off x="2773556" y="374927"/>
              <a:ext cx="0" cy="830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531FDE03-853B-1894-CC37-BAE44E8B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9590"/>
            <a:ext cx="7687235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B7323DE-77A2-E037-C82A-7FADB01476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6644" y="4126587"/>
            <a:ext cx="9144000" cy="4414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names 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E28AF4FA-5EDA-50D7-854C-EABCA8BF4B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6644" y="4677559"/>
            <a:ext cx="9144000" cy="441454"/>
          </a:xfrm>
        </p:spPr>
        <p:txBody>
          <a:bodyPr/>
          <a:lstStyle>
            <a:lvl1pPr>
              <a:buNone/>
              <a:defRPr sz="3000"/>
            </a:lvl1pPr>
          </a:lstStyle>
          <a:p>
            <a:pPr lvl="0"/>
            <a:r>
              <a:rPr lang="en-US" dirty="0"/>
              <a:t>Your institutions 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D6B13824-7B0D-6A6E-71D3-EEC0ED742A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228410"/>
            <a:ext cx="28829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00 June 2026</a:t>
            </a:r>
          </a:p>
        </p:txBody>
      </p:sp>
    </p:spTree>
    <p:extLst>
      <p:ext uri="{BB962C8B-B14F-4D97-AF65-F5344CB8AC3E}">
        <p14:creationId xmlns:p14="http://schemas.microsoft.com/office/powerpoint/2010/main" val="237369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392559-21CC-0B01-C4C1-4B77D6922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0944" y="-9870"/>
            <a:ext cx="5001056" cy="68580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693606-0B91-C855-CFBC-847D48E70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871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724C317-67DD-1C50-4C2B-01A7ABEA8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60" r="1257" b="33437"/>
          <a:stretch>
            <a:fillRect/>
          </a:stretch>
        </p:blipFill>
        <p:spPr>
          <a:xfrm rot="5400000">
            <a:off x="2137236" y="-2147109"/>
            <a:ext cx="6858002" cy="11132470"/>
          </a:xfrm>
          <a:prstGeom prst="rect">
            <a:avLst/>
          </a:prstGeom>
        </p:spPr>
      </p:pic>
      <p:grpSp>
        <p:nvGrpSpPr>
          <p:cNvPr id="2" name="Group 1" descr="EAUC Logo (a yellow, orange and green petal wrapped around the E in EAUC) with Annual Conference, Swansea University, 22-24 June 2026 written alongside.">
            <a:extLst>
              <a:ext uri="{FF2B5EF4-FFF2-40B4-BE49-F238E27FC236}">
                <a16:creationId xmlns:a16="http://schemas.microsoft.com/office/drawing/2014/main" id="{88920A13-9E0D-F51E-6BEB-DBD7FF4AC92E}"/>
              </a:ext>
            </a:extLst>
          </p:cNvPr>
          <p:cNvGrpSpPr/>
          <p:nvPr userDrawn="1"/>
        </p:nvGrpSpPr>
        <p:grpSpPr>
          <a:xfrm>
            <a:off x="324929" y="386987"/>
            <a:ext cx="5281041" cy="855617"/>
            <a:chOff x="425178" y="360233"/>
            <a:chExt cx="5281041" cy="85561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493E9D0-D8D7-45ED-C07F-ED944D5274DE}"/>
                </a:ext>
              </a:extLst>
            </p:cNvPr>
            <p:cNvGrpSpPr/>
            <p:nvPr userDrawn="1"/>
          </p:nvGrpSpPr>
          <p:grpSpPr>
            <a:xfrm>
              <a:off x="425178" y="360233"/>
              <a:ext cx="5281041" cy="855617"/>
              <a:chOff x="425178" y="360233"/>
              <a:chExt cx="5281041" cy="85561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91114FE-807C-2216-28F4-8006B4DB1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178" y="360233"/>
                <a:ext cx="2205198" cy="855617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2C8B22-8908-8516-BEA9-6A31549F804E}"/>
                  </a:ext>
                </a:extLst>
              </p:cNvPr>
              <p:cNvSpPr txBox="1"/>
              <p:nvPr userDrawn="1"/>
            </p:nvSpPr>
            <p:spPr>
              <a:xfrm>
                <a:off x="2823319" y="420414"/>
                <a:ext cx="28829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n-GB" sz="1500" b="1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Annual conference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Swansea University 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22-24 June 2026  </a:t>
                </a:r>
                <a:endParaRPr lang="en-GB" sz="1500" cap="all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7748E45-736F-FB34-12D8-7821A5BCDA8F}"/>
                </a:ext>
              </a:extLst>
            </p:cNvPr>
            <p:cNvCxnSpPr/>
            <p:nvPr userDrawn="1"/>
          </p:nvCxnSpPr>
          <p:spPr>
            <a:xfrm>
              <a:off x="2773556" y="374927"/>
              <a:ext cx="0" cy="830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3C8C9427-2863-DAFB-290B-DA6925E4A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9590"/>
            <a:ext cx="7687235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1BF6EE2-5892-F255-CA64-EA55208E48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6644" y="4126587"/>
            <a:ext cx="9144000" cy="4414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names 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42118FD6-D06B-8A45-C01E-6AC43585FE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6644" y="4677559"/>
            <a:ext cx="9144000" cy="441454"/>
          </a:xfrm>
        </p:spPr>
        <p:txBody>
          <a:bodyPr/>
          <a:lstStyle>
            <a:lvl1pPr>
              <a:buNone/>
              <a:defRPr sz="3000"/>
            </a:lvl1pPr>
          </a:lstStyle>
          <a:p>
            <a:pPr lvl="0"/>
            <a:r>
              <a:rPr lang="en-US" dirty="0"/>
              <a:t>Your institutions 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E5692035-8409-8BBB-A354-62B16978A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228410"/>
            <a:ext cx="28829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00 June 2026</a:t>
            </a:r>
          </a:p>
        </p:txBody>
      </p:sp>
    </p:spTree>
    <p:extLst>
      <p:ext uri="{BB962C8B-B14F-4D97-AF65-F5344CB8AC3E}">
        <p14:creationId xmlns:p14="http://schemas.microsoft.com/office/powerpoint/2010/main" val="1215906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A26710-1D78-D816-8268-F7D60FCD7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9620" y="0"/>
            <a:ext cx="3192379" cy="68550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693606-0B91-C855-CFBC-847D48E70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53" y="-21200"/>
            <a:ext cx="12224506" cy="687628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5FFC589-FD9E-8CF6-6E26-A8CCB1F61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60" r="1257" b="33437"/>
          <a:stretch>
            <a:fillRect/>
          </a:stretch>
        </p:blipFill>
        <p:spPr>
          <a:xfrm rot="5400000">
            <a:off x="2115775" y="-2153225"/>
            <a:ext cx="6857998" cy="111220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8783452-DA5E-5E12-C525-F9E53D9BF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9590"/>
            <a:ext cx="7687235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B408908-DF89-E277-1ADB-6CC6E7C03A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6644" y="4126587"/>
            <a:ext cx="9144000" cy="4414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names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A48A81-7BBE-62AB-1EA7-DF03F5F48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228410"/>
            <a:ext cx="28829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00 June 2026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B214BD9E-EB45-BDBC-864F-A6C4377C37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6644" y="4677559"/>
            <a:ext cx="9144000" cy="441454"/>
          </a:xfrm>
        </p:spPr>
        <p:txBody>
          <a:bodyPr/>
          <a:lstStyle>
            <a:lvl1pPr>
              <a:buNone/>
              <a:defRPr sz="3000"/>
            </a:lvl1pPr>
          </a:lstStyle>
          <a:p>
            <a:pPr lvl="0"/>
            <a:r>
              <a:rPr lang="en-US" dirty="0"/>
              <a:t>Your institutions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000749-EADF-DB8B-35B0-5F3E2BAC701D}"/>
              </a:ext>
            </a:extLst>
          </p:cNvPr>
          <p:cNvGrpSpPr/>
          <p:nvPr userDrawn="1"/>
        </p:nvGrpSpPr>
        <p:grpSpPr>
          <a:xfrm>
            <a:off x="324929" y="386987"/>
            <a:ext cx="5281041" cy="855617"/>
            <a:chOff x="425178" y="360233"/>
            <a:chExt cx="5281041" cy="85561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F9A501-4F31-BDD5-7F60-B4BEE0885C07}"/>
                </a:ext>
              </a:extLst>
            </p:cNvPr>
            <p:cNvGrpSpPr/>
            <p:nvPr userDrawn="1"/>
          </p:nvGrpSpPr>
          <p:grpSpPr>
            <a:xfrm>
              <a:off x="425178" y="360233"/>
              <a:ext cx="5281041" cy="855617"/>
              <a:chOff x="425178" y="360233"/>
              <a:chExt cx="5281041" cy="85561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170D8D4-6490-86EE-F875-FC653ACC41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178" y="360233"/>
                <a:ext cx="2205198" cy="855617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5D5072-5CF9-27C4-953C-D22E72FE0C06}"/>
                  </a:ext>
                </a:extLst>
              </p:cNvPr>
              <p:cNvSpPr txBox="1"/>
              <p:nvPr userDrawn="1"/>
            </p:nvSpPr>
            <p:spPr>
              <a:xfrm>
                <a:off x="2823319" y="420414"/>
                <a:ext cx="28829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n-GB" sz="1500" b="1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Annual conference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Swansea University 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22-24 June 2026  </a:t>
                </a:r>
                <a:endParaRPr lang="en-GB" sz="1500" cap="all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9FD59CE-9037-C8D4-88BA-FDBF0CBA7073}"/>
                </a:ext>
              </a:extLst>
            </p:cNvPr>
            <p:cNvCxnSpPr/>
            <p:nvPr userDrawn="1"/>
          </p:nvCxnSpPr>
          <p:spPr>
            <a:xfrm>
              <a:off x="2773556" y="374927"/>
              <a:ext cx="0" cy="830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8921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7363C3-7D71-16D7-4129-452C8EA06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4068" y="771672"/>
            <a:ext cx="2918351" cy="51959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693606-0B91-C855-CFBC-847D48E70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2419" cy="686386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5C28DC1-E7F6-7FEE-B699-E1EF33B89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60" r="1257" b="33437"/>
          <a:stretch>
            <a:fillRect/>
          </a:stretch>
        </p:blipFill>
        <p:spPr>
          <a:xfrm rot="5400000">
            <a:off x="2137234" y="-2137233"/>
            <a:ext cx="6858001" cy="11132470"/>
          </a:xfrm>
          <a:prstGeom prst="rect">
            <a:avLst/>
          </a:prstGeom>
        </p:spPr>
      </p:pic>
      <p:grpSp>
        <p:nvGrpSpPr>
          <p:cNvPr id="2" name="Group 1" descr="EAUC Logo (a yellow, orange and green petal wrapped around the E in EAUC) with Annual Conference, Swansea University, 22-24 June 2026 written alongside.">
            <a:extLst>
              <a:ext uri="{FF2B5EF4-FFF2-40B4-BE49-F238E27FC236}">
                <a16:creationId xmlns:a16="http://schemas.microsoft.com/office/drawing/2014/main" id="{6A057387-0FF2-7235-6FAA-3470B29BC7F7}"/>
              </a:ext>
            </a:extLst>
          </p:cNvPr>
          <p:cNvGrpSpPr/>
          <p:nvPr userDrawn="1"/>
        </p:nvGrpSpPr>
        <p:grpSpPr>
          <a:xfrm>
            <a:off x="324929" y="386987"/>
            <a:ext cx="5281041" cy="855617"/>
            <a:chOff x="425178" y="360233"/>
            <a:chExt cx="5281041" cy="85561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CF84BB8-F372-77EA-E5A1-D12C9BBD3E4B}"/>
                </a:ext>
              </a:extLst>
            </p:cNvPr>
            <p:cNvGrpSpPr/>
            <p:nvPr userDrawn="1"/>
          </p:nvGrpSpPr>
          <p:grpSpPr>
            <a:xfrm>
              <a:off x="425178" y="360233"/>
              <a:ext cx="5281041" cy="855617"/>
              <a:chOff x="425178" y="360233"/>
              <a:chExt cx="5281041" cy="85561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E1332E2-5846-02B7-096B-F82059466A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178" y="360233"/>
                <a:ext cx="2205198" cy="855617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200664-CC11-32ED-532E-E17CC6760BA0}"/>
                  </a:ext>
                </a:extLst>
              </p:cNvPr>
              <p:cNvSpPr txBox="1"/>
              <p:nvPr userDrawn="1"/>
            </p:nvSpPr>
            <p:spPr>
              <a:xfrm>
                <a:off x="2823319" y="420414"/>
                <a:ext cx="28829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n-GB" sz="1500" b="1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Annual conference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Swansea University 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22-24 June 2026  </a:t>
                </a:r>
                <a:endParaRPr lang="en-GB" sz="1500" cap="all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97B380-3221-8AF4-5201-F9C7FFBBC911}"/>
                </a:ext>
              </a:extLst>
            </p:cNvPr>
            <p:cNvCxnSpPr/>
            <p:nvPr userDrawn="1"/>
          </p:nvCxnSpPr>
          <p:spPr>
            <a:xfrm>
              <a:off x="2773556" y="374927"/>
              <a:ext cx="0" cy="830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B7F89DDA-EF3A-DB5E-F209-0E8AD17C3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9590"/>
            <a:ext cx="7687235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237DF33-4450-8096-2B2E-521A11D939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6644" y="4126587"/>
            <a:ext cx="9144000" cy="4414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names 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9D0FD527-5F48-738E-D82B-7BD0B526B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6644" y="4677559"/>
            <a:ext cx="9144000" cy="441454"/>
          </a:xfrm>
        </p:spPr>
        <p:txBody>
          <a:bodyPr/>
          <a:lstStyle>
            <a:lvl1pPr>
              <a:buNone/>
              <a:defRPr sz="3000"/>
            </a:lvl1pPr>
          </a:lstStyle>
          <a:p>
            <a:pPr lvl="0"/>
            <a:r>
              <a:rPr lang="en-US" dirty="0"/>
              <a:t>Your institutions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CE846-DAC4-418E-AE13-CEB8BFED03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228410"/>
            <a:ext cx="28829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00 June 2026</a:t>
            </a:r>
          </a:p>
        </p:txBody>
      </p:sp>
    </p:spTree>
    <p:extLst>
      <p:ext uri="{BB962C8B-B14F-4D97-AF65-F5344CB8AC3E}">
        <p14:creationId xmlns:p14="http://schemas.microsoft.com/office/powerpoint/2010/main" val="256640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26B584-6D82-B576-15CD-18D7CEF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31862"/>
            <a:ext cx="9242385" cy="720724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7645BB-222C-A6A4-6D75-9728FA3F0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1770063"/>
            <a:ext cx="11449050" cy="0"/>
          </a:xfrm>
          <a:prstGeom prst="line">
            <a:avLst/>
          </a:prstGeom>
          <a:ln w="952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05B3BF-634F-CAB4-B85A-461AD294B4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978351"/>
            <a:ext cx="11449050" cy="3869999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C352B9-C002-7C66-2855-53B6C77B9F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35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57F97-69FF-9661-0D40-B634AF520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693606-0B91-C855-CFBC-847D48E70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861"/>
            <a:ext cx="12202419" cy="686386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17801ED-D790-2D01-A273-836E89B6B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60" r="1257" b="33437"/>
          <a:stretch>
            <a:fillRect/>
          </a:stretch>
        </p:blipFill>
        <p:spPr>
          <a:xfrm rot="5400000">
            <a:off x="2137234" y="-2137233"/>
            <a:ext cx="6858001" cy="11132470"/>
          </a:xfrm>
          <a:prstGeom prst="rect">
            <a:avLst/>
          </a:prstGeom>
        </p:spPr>
      </p:pic>
      <p:grpSp>
        <p:nvGrpSpPr>
          <p:cNvPr id="2" name="Group 1" descr="EAUC Logo (a yellow, orange and green petal wrapped around the E in EAUC) with Annual Conference, Swansea University, 22-24 June 2026 written alongside.">
            <a:extLst>
              <a:ext uri="{FF2B5EF4-FFF2-40B4-BE49-F238E27FC236}">
                <a16:creationId xmlns:a16="http://schemas.microsoft.com/office/drawing/2014/main" id="{DB781D75-D64E-E767-9D54-0F8462A0BBC2}"/>
              </a:ext>
            </a:extLst>
          </p:cNvPr>
          <p:cNvGrpSpPr/>
          <p:nvPr userDrawn="1"/>
        </p:nvGrpSpPr>
        <p:grpSpPr>
          <a:xfrm>
            <a:off x="324929" y="386987"/>
            <a:ext cx="5281041" cy="855617"/>
            <a:chOff x="425178" y="360233"/>
            <a:chExt cx="5281041" cy="85561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5067C80-E5E4-41BD-EE96-8C661F8080BD}"/>
                </a:ext>
              </a:extLst>
            </p:cNvPr>
            <p:cNvGrpSpPr/>
            <p:nvPr userDrawn="1"/>
          </p:nvGrpSpPr>
          <p:grpSpPr>
            <a:xfrm>
              <a:off x="425178" y="360233"/>
              <a:ext cx="5281041" cy="855617"/>
              <a:chOff x="425178" y="360233"/>
              <a:chExt cx="5281041" cy="85561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FB5B671-5F70-2C48-AE27-5FB21ADC3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178" y="360233"/>
                <a:ext cx="2205198" cy="855617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87B5CE-A310-3BC0-415F-A4FCDE872096}"/>
                  </a:ext>
                </a:extLst>
              </p:cNvPr>
              <p:cNvSpPr txBox="1"/>
              <p:nvPr userDrawn="1"/>
            </p:nvSpPr>
            <p:spPr>
              <a:xfrm>
                <a:off x="2823319" y="420414"/>
                <a:ext cx="28829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n-GB" sz="1500" b="1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Annual conference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Swansea University 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22-24 June 2026  </a:t>
                </a:r>
                <a:endParaRPr lang="en-GB" sz="1500" cap="all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8DF707-6B33-9B6D-DA66-EDF73B36AB8B}"/>
                </a:ext>
              </a:extLst>
            </p:cNvPr>
            <p:cNvCxnSpPr/>
            <p:nvPr userDrawn="1"/>
          </p:nvCxnSpPr>
          <p:spPr>
            <a:xfrm>
              <a:off x="2773556" y="374927"/>
              <a:ext cx="0" cy="830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B4B49FC-D447-03DE-EBB3-CBDAF3B29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9590"/>
            <a:ext cx="7687235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A7EFD8-AA9C-D397-1DAA-D56C1FE15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6644" y="4126587"/>
            <a:ext cx="9144000" cy="4414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names 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4A2BDD5-47BD-8304-ED5C-E9552218CB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6644" y="4677559"/>
            <a:ext cx="9144000" cy="441454"/>
          </a:xfrm>
        </p:spPr>
        <p:txBody>
          <a:bodyPr/>
          <a:lstStyle>
            <a:lvl1pPr>
              <a:buNone/>
              <a:defRPr sz="3000"/>
            </a:lvl1pPr>
          </a:lstStyle>
          <a:p>
            <a:pPr lvl="0"/>
            <a:r>
              <a:rPr lang="en-US" dirty="0"/>
              <a:t>Your institutions 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789004A-FF30-39B7-AB1A-C59010A831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228410"/>
            <a:ext cx="28829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00 June 2026</a:t>
            </a:r>
          </a:p>
        </p:txBody>
      </p:sp>
    </p:spTree>
    <p:extLst>
      <p:ext uri="{BB962C8B-B14F-4D97-AF65-F5344CB8AC3E}">
        <p14:creationId xmlns:p14="http://schemas.microsoft.com/office/powerpoint/2010/main" val="768117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280ABB-7E2A-92E5-6F30-83991F037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"/>
          <a:stretch>
            <a:fillRect/>
          </a:stretch>
        </p:blipFill>
        <p:spPr>
          <a:xfrm>
            <a:off x="8094516" y="0"/>
            <a:ext cx="4107904" cy="68579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693606-0B91-C855-CFBC-847D48E70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865"/>
            <a:ext cx="12202419" cy="686386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190C934-A1D9-64A3-1878-332FADEF7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60" r="1257" b="33437"/>
          <a:stretch>
            <a:fillRect/>
          </a:stretch>
        </p:blipFill>
        <p:spPr>
          <a:xfrm rot="5400000">
            <a:off x="2137234" y="-2137233"/>
            <a:ext cx="6858001" cy="111324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1344D3-1FFB-273C-E69A-1E9A1938C86D}"/>
              </a:ext>
            </a:extLst>
          </p:cNvPr>
          <p:cNvGrpSpPr/>
          <p:nvPr userDrawn="1"/>
        </p:nvGrpSpPr>
        <p:grpSpPr>
          <a:xfrm>
            <a:off x="324929" y="386987"/>
            <a:ext cx="5281041" cy="855617"/>
            <a:chOff x="425178" y="360233"/>
            <a:chExt cx="5281041" cy="85561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96FE20-5549-E142-A76C-69763B3D8E8B}"/>
                </a:ext>
              </a:extLst>
            </p:cNvPr>
            <p:cNvGrpSpPr/>
            <p:nvPr userDrawn="1"/>
          </p:nvGrpSpPr>
          <p:grpSpPr>
            <a:xfrm>
              <a:off x="425178" y="360233"/>
              <a:ext cx="5281041" cy="855617"/>
              <a:chOff x="425178" y="360233"/>
              <a:chExt cx="5281041" cy="85561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0F2FDAB-0F74-F3DB-F885-95EC782CD9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178" y="360233"/>
                <a:ext cx="2205198" cy="855617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2DBCB0-EAF9-15B2-A74B-B76FC8B3ADD3}"/>
                  </a:ext>
                </a:extLst>
              </p:cNvPr>
              <p:cNvSpPr txBox="1"/>
              <p:nvPr userDrawn="1"/>
            </p:nvSpPr>
            <p:spPr>
              <a:xfrm>
                <a:off x="2823319" y="420414"/>
                <a:ext cx="28829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n-GB" sz="1500" b="1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Annual conference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Swansea University 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22-24 June 2026  </a:t>
                </a:r>
                <a:endParaRPr lang="en-GB" sz="1500" cap="all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32D1FD0-D95F-BFCF-1366-06D7158978F6}"/>
                </a:ext>
              </a:extLst>
            </p:cNvPr>
            <p:cNvCxnSpPr/>
            <p:nvPr userDrawn="1"/>
          </p:nvCxnSpPr>
          <p:spPr>
            <a:xfrm>
              <a:off x="2773556" y="374927"/>
              <a:ext cx="0" cy="830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C6490FBA-C63B-161F-9A43-C07EB03CD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9590"/>
            <a:ext cx="7687235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0A22FD1-639F-2021-CA4A-B7A44DF3CA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6644" y="4126587"/>
            <a:ext cx="9144000" cy="4414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names 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82179CA9-016D-E301-2307-3453C35208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6644" y="4677559"/>
            <a:ext cx="9144000" cy="441454"/>
          </a:xfrm>
        </p:spPr>
        <p:txBody>
          <a:bodyPr/>
          <a:lstStyle>
            <a:lvl1pPr>
              <a:buNone/>
              <a:defRPr sz="3000"/>
            </a:lvl1pPr>
          </a:lstStyle>
          <a:p>
            <a:pPr lvl="0"/>
            <a:r>
              <a:rPr lang="en-US" dirty="0"/>
              <a:t>Your institutions 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35CEA185-8EAC-A58C-75D2-740277D939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228410"/>
            <a:ext cx="28829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00 June 2026</a:t>
            </a:r>
          </a:p>
        </p:txBody>
      </p:sp>
    </p:spTree>
    <p:extLst>
      <p:ext uri="{BB962C8B-B14F-4D97-AF65-F5344CB8AC3E}">
        <p14:creationId xmlns:p14="http://schemas.microsoft.com/office/powerpoint/2010/main" val="548841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449B1-AC14-937C-53B7-A2C5DCD25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724" y="0"/>
            <a:ext cx="457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693606-0B91-C855-CFBC-847D48E70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5" y="0"/>
            <a:ext cx="12202419" cy="68638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2BBF04F-DE7C-5B88-DAB4-C79663252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25178" y="360233"/>
            <a:ext cx="3442540" cy="915932"/>
            <a:chOff x="425178" y="360233"/>
            <a:chExt cx="3442540" cy="91593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EC6BE0E-95F5-DEA7-8600-C43FE0FCE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178" y="360233"/>
              <a:ext cx="2205198" cy="85561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FE4498-5198-F325-D042-8009B705187B}"/>
                </a:ext>
              </a:extLst>
            </p:cNvPr>
            <p:cNvSpPr txBox="1"/>
            <p:nvPr userDrawn="1"/>
          </p:nvSpPr>
          <p:spPr>
            <a:xfrm>
              <a:off x="984818" y="953000"/>
              <a:ext cx="28829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n-GB" sz="1500" b="0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Annual conference </a:t>
              </a:r>
              <a:endParaRPr lang="en-GB" sz="1500" cap="all" dirty="0">
                <a:solidFill>
                  <a:schemeClr val="bg1"/>
                </a:solidFill>
                <a:effectLst/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4E365869-5A16-D410-7D05-954C6BD26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1260" r="1257" b="33437"/>
          <a:stretch>
            <a:fillRect/>
          </a:stretch>
        </p:blipFill>
        <p:spPr>
          <a:xfrm rot="5400000">
            <a:off x="2137234" y="-2137233"/>
            <a:ext cx="6858001" cy="11132470"/>
          </a:xfrm>
          <a:prstGeom prst="rect">
            <a:avLst/>
          </a:prstGeom>
        </p:spPr>
      </p:pic>
      <p:grpSp>
        <p:nvGrpSpPr>
          <p:cNvPr id="2" name="Group 1" descr="EAUC Logo (a yellow, orange and green petal wrapped around the E in EAUC) with Annual Conference, Swansea University, 22-24 June 2026 written alongside.">
            <a:extLst>
              <a:ext uri="{FF2B5EF4-FFF2-40B4-BE49-F238E27FC236}">
                <a16:creationId xmlns:a16="http://schemas.microsoft.com/office/drawing/2014/main" id="{9C793DD4-6884-37E9-C2A7-C624A9BC177A}"/>
              </a:ext>
            </a:extLst>
          </p:cNvPr>
          <p:cNvGrpSpPr/>
          <p:nvPr userDrawn="1"/>
        </p:nvGrpSpPr>
        <p:grpSpPr>
          <a:xfrm>
            <a:off x="324929" y="386987"/>
            <a:ext cx="5281041" cy="855617"/>
            <a:chOff x="425178" y="360233"/>
            <a:chExt cx="5281041" cy="8556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BE3380-2B5F-5457-C4CA-C3EF09EFCE40}"/>
                </a:ext>
              </a:extLst>
            </p:cNvPr>
            <p:cNvGrpSpPr/>
            <p:nvPr userDrawn="1"/>
          </p:nvGrpSpPr>
          <p:grpSpPr>
            <a:xfrm>
              <a:off x="425178" y="360233"/>
              <a:ext cx="5281041" cy="855617"/>
              <a:chOff x="425178" y="360233"/>
              <a:chExt cx="5281041" cy="85561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36216A4-A982-35CE-A042-CE1C34CAB3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178" y="360233"/>
                <a:ext cx="2205198" cy="855617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8D9718-50A1-002B-99B0-6FCF9903B567}"/>
                  </a:ext>
                </a:extLst>
              </p:cNvPr>
              <p:cNvSpPr txBox="1"/>
              <p:nvPr userDrawn="1"/>
            </p:nvSpPr>
            <p:spPr>
              <a:xfrm>
                <a:off x="2823319" y="420414"/>
                <a:ext cx="28829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n-GB" sz="1500" b="1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Annual conference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Swansea University 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22-24 June 2026  </a:t>
                </a:r>
                <a:endParaRPr lang="en-GB" sz="1500" cap="all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D7175D-DF57-B164-D3DA-5C295F58BF1B}"/>
                </a:ext>
              </a:extLst>
            </p:cNvPr>
            <p:cNvCxnSpPr/>
            <p:nvPr userDrawn="1"/>
          </p:nvCxnSpPr>
          <p:spPr>
            <a:xfrm>
              <a:off x="2773556" y="374927"/>
              <a:ext cx="0" cy="830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179A0707-62D6-BC84-C0C0-AA938AA7D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9590"/>
            <a:ext cx="7687235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A4F4A8-5B03-0036-40D8-83B251D53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6644" y="4126587"/>
            <a:ext cx="9144000" cy="4414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names 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69552890-DCA3-D863-B76A-204BA3C002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6644" y="4677559"/>
            <a:ext cx="9144000" cy="441454"/>
          </a:xfrm>
        </p:spPr>
        <p:txBody>
          <a:bodyPr/>
          <a:lstStyle>
            <a:lvl1pPr>
              <a:buNone/>
              <a:defRPr sz="3000"/>
            </a:lvl1pPr>
          </a:lstStyle>
          <a:p>
            <a:pPr lvl="0"/>
            <a:r>
              <a:rPr lang="en-US" dirty="0"/>
              <a:t>Your institutions 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AAA7A3B-C3E2-6EFF-9C15-1CF10E37D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228410"/>
            <a:ext cx="28829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00 June 2026</a:t>
            </a:r>
          </a:p>
        </p:txBody>
      </p:sp>
    </p:spTree>
    <p:extLst>
      <p:ext uri="{BB962C8B-B14F-4D97-AF65-F5344CB8AC3E}">
        <p14:creationId xmlns:p14="http://schemas.microsoft.com/office/powerpoint/2010/main" val="1811766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782AD-2EF3-429E-97A4-D5E39C4D7C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1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009ACC-EB42-3AA1-CDE6-DCC0EEE1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31862"/>
            <a:ext cx="9242385" cy="720724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7F18CEA-FA40-91CD-CE19-5AE8B308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49404"/>
            <a:ext cx="11098404" cy="482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F087EEA-08AB-6087-1D7E-54094ED702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9830" y="6310638"/>
            <a:ext cx="3433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EF3DA1-DA11-869D-3905-8223136F5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1770063"/>
            <a:ext cx="11449050" cy="0"/>
          </a:xfrm>
          <a:prstGeom prst="line">
            <a:avLst/>
          </a:prstGeom>
          <a:ln w="952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1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1D630D-C625-6619-9008-F07A582B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31862"/>
            <a:ext cx="9242385" cy="720724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4F3B3F-1F07-C789-8BC4-3F0A76923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1641"/>
            <a:ext cx="5180762" cy="4160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C4B739-4322-C22A-FF67-CB2D540841F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64439" y="2031641"/>
            <a:ext cx="5180762" cy="4207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6574F5-11CF-C72C-EDC0-DBBD69951A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33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65D5E0-B92E-3F2A-888A-C2CA66914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1770063"/>
            <a:ext cx="11449050" cy="0"/>
          </a:xfrm>
          <a:prstGeom prst="line">
            <a:avLst/>
          </a:prstGeom>
          <a:ln w="952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84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339C76-5237-FE5F-74BA-C01B7A70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31862"/>
            <a:ext cx="9242385" cy="720724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62BE020-3816-9698-9C78-61FDD2F5F5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33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FED1382-713C-77C9-F6D0-C8AB5787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1770063"/>
            <a:ext cx="11449050" cy="0"/>
          </a:xfrm>
          <a:prstGeom prst="line">
            <a:avLst/>
          </a:prstGeom>
          <a:ln w="952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57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B03B8D-B038-1F5E-06FB-6CA2D8C7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31862"/>
            <a:ext cx="9242385" cy="720724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A5146E4-51D2-056B-A4B1-758B6AA12E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11815" y="1887541"/>
            <a:ext cx="5033388" cy="43084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C579A7-9DE4-810D-D2D3-BDD0CC6B1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98" y="1887541"/>
            <a:ext cx="5549202" cy="430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E17625-000E-DE8C-D2BB-BF2C76F514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33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ED65FC6-C1B6-9720-4D62-3B2A24991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1770063"/>
            <a:ext cx="11449050" cy="0"/>
          </a:xfrm>
          <a:prstGeom prst="line">
            <a:avLst/>
          </a:prstGeom>
          <a:ln w="952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76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EEB2E19-C64F-693E-7AB0-86DC6BC8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99" y="987424"/>
            <a:ext cx="4025202" cy="2147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847D76-9409-1173-FE58-255E10B9E77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46798" y="3428999"/>
            <a:ext cx="4025202" cy="243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0F9C-6DBE-3DB5-4CC7-7B3B8226E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377169-0227-8FF8-F8DE-A36B5C6C1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4554" y="6356350"/>
            <a:ext cx="1399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D4FAE8-EFDD-051A-DD74-1BCFE3023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6798" y="3146687"/>
            <a:ext cx="4025202" cy="0"/>
          </a:xfrm>
          <a:prstGeom prst="line">
            <a:avLst/>
          </a:prstGeom>
          <a:ln w="952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92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14E50EE-6238-8422-41E9-1CD7DF2CD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0186" y="987425"/>
            <a:ext cx="4025202" cy="831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Master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3ED5AFC-F61C-7671-C332-6217E244C5E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330185" y="2049866"/>
            <a:ext cx="4025202" cy="3811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 sz="2400"/>
            </a:lvl1pPr>
            <a:lvl2pPr marL="800100" indent="-342900">
              <a:spcBef>
                <a:spcPts val="1200"/>
              </a:spcBef>
              <a:buFont typeface="Arial" panose="020B0604020202020204" pitchFamily="34" charset="0"/>
              <a:buChar char="•"/>
              <a:defRPr sz="2400"/>
            </a:lvl2pPr>
            <a:lvl3pPr marL="1257300" indent="-342900">
              <a:spcBef>
                <a:spcPts val="1200"/>
              </a:spcBef>
              <a:buFont typeface="Arial" panose="020B0604020202020204" pitchFamily="34" charset="0"/>
              <a:buChar char="•"/>
              <a:defRPr sz="2400"/>
            </a:lvl3pPr>
            <a:lvl4pPr marL="1714500" indent="-342900">
              <a:spcBef>
                <a:spcPts val="1200"/>
              </a:spcBef>
              <a:buFont typeface="Arial" panose="020B0604020202020204" pitchFamily="34" charset="0"/>
              <a:buChar char="•"/>
              <a:defRPr sz="2400"/>
            </a:lvl4pPr>
            <a:lvl5pPr marL="2171700" indent="-342900">
              <a:spcBef>
                <a:spcPts val="1200"/>
              </a:spcBef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4FC66-E97E-E407-3C92-2622A30E1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6612" y="996058"/>
            <a:ext cx="59763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786BBC3-7A5F-5727-12F1-692802F3B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33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2DB92D-FEC0-E5FF-378A-9A939086A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0185" y="1818753"/>
            <a:ext cx="4025202" cy="0"/>
          </a:xfrm>
          <a:prstGeom prst="line">
            <a:avLst/>
          </a:prstGeom>
          <a:ln w="952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heigh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4FC66-E97E-E407-3C92-2622A30E1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97310" y="0"/>
            <a:ext cx="859469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14E50EE-6238-8422-41E9-1CD7DF2C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96" y="1350333"/>
            <a:ext cx="2527997" cy="4157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786BBC3-7A5F-5727-12F1-692802F3B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33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BC99A7-DC8A-CC4A-7F4F-F28F370BF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6896" y="5509341"/>
            <a:ext cx="2527997" cy="0"/>
          </a:xfrm>
          <a:prstGeom prst="line">
            <a:avLst/>
          </a:prstGeom>
          <a:ln w="952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7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A5299-C66C-1189-2EB4-60DBAEF2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98" y="364798"/>
            <a:ext cx="9206753" cy="871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7ECB5-DD70-3F59-D17A-FA4CF846C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798" y="1369654"/>
            <a:ext cx="11098404" cy="482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6135481-45AB-A1D8-9F01-15D962C678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5331" y="6322549"/>
            <a:ext cx="4952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F6F87F-0AA1-DD86-2573-EAABED1A79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294939" y="6410287"/>
            <a:ext cx="3433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E0F6-2AEA-6189-0FC8-AEBC37F76C57}"/>
              </a:ext>
            </a:extLst>
          </p:cNvPr>
          <p:cNvSpPr txBox="1"/>
          <p:nvPr userDrawn="1"/>
        </p:nvSpPr>
        <p:spPr>
          <a:xfrm>
            <a:off x="7865403" y="6389695"/>
            <a:ext cx="3873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/>
              <a:t>Presented at the 2026 EAUC annual conference. Content speaker’s own.</a:t>
            </a:r>
          </a:p>
        </p:txBody>
      </p:sp>
      <p:grpSp>
        <p:nvGrpSpPr>
          <p:cNvPr id="28" name="Group 27" descr="EAUC Logo (a yellow, orange and green petal wrapped around the E in EAUC) with Annual Conference, Swansea University, 22-24 June 2026 written alongside.">
            <a:extLst>
              <a:ext uri="{FF2B5EF4-FFF2-40B4-BE49-F238E27FC236}">
                <a16:creationId xmlns:a16="http://schemas.microsoft.com/office/drawing/2014/main" id="{DC93F493-1AED-F343-99C7-A3861943032B}"/>
              </a:ext>
            </a:extLst>
          </p:cNvPr>
          <p:cNvGrpSpPr/>
          <p:nvPr userDrawn="1"/>
        </p:nvGrpSpPr>
        <p:grpSpPr>
          <a:xfrm>
            <a:off x="9997315" y="461379"/>
            <a:ext cx="1829000" cy="995806"/>
            <a:chOff x="9997315" y="461379"/>
            <a:chExt cx="1829000" cy="99580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C90690A-1A13-88D4-8434-C3AF01DF5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997315" y="461379"/>
              <a:ext cx="1741405" cy="6779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B2CEE6-ED94-9D1A-BD83-F8865AD0CEE5}"/>
                </a:ext>
              </a:extLst>
            </p:cNvPr>
            <p:cNvSpPr txBox="1"/>
            <p:nvPr userDrawn="1"/>
          </p:nvSpPr>
          <p:spPr>
            <a:xfrm>
              <a:off x="10195401" y="949354"/>
              <a:ext cx="1630914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0"/>
              <a:r>
                <a:rPr lang="en-GB" sz="9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Annual conference</a:t>
              </a:r>
            </a:p>
            <a:p>
              <a:pPr algn="r" rtl="0"/>
              <a:r>
                <a:rPr lang="en-GB" sz="9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Swansea University </a:t>
              </a:r>
            </a:p>
            <a:p>
              <a:pPr algn="r" rtl="0"/>
              <a:r>
                <a:rPr lang="en-GB" sz="9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22-24 June 2026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B70956A-BEB0-8294-FDE9-8E63C5E6DB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26315" y="539337"/>
              <a:ext cx="0" cy="830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21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5" r:id="rId2"/>
    <p:sldLayoutId id="2147483662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88" r:id="rId9"/>
    <p:sldLayoutId id="2147483686" r:id="rId10"/>
    <p:sldLayoutId id="2147483692" r:id="rId11"/>
    <p:sldLayoutId id="214748367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2895C10-B3D3-4787-AE73-AB113C6C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98" y="364798"/>
            <a:ext cx="9206753" cy="871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FBB3700-7E21-B77F-5CD8-8741671E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798" y="1369654"/>
            <a:ext cx="11098404" cy="482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C4D7-A0EB-BF22-CE7F-3B73C75A9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33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5BF94-BA2A-572D-E012-06CABD9ACF32}"/>
              </a:ext>
            </a:extLst>
          </p:cNvPr>
          <p:cNvSpPr txBox="1"/>
          <p:nvPr userDrawn="1"/>
        </p:nvSpPr>
        <p:spPr>
          <a:xfrm>
            <a:off x="8017803" y="6423496"/>
            <a:ext cx="3779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chemeClr val="bg1"/>
                </a:solidFill>
              </a:rPr>
              <a:t>Presented at the 2026 EAUC annual conference. Content speaker’s own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E1FF4C-1F88-C3D0-65AF-FBA95390E2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7686820" y="298710"/>
            <a:ext cx="5281041" cy="855617"/>
            <a:chOff x="425178" y="360233"/>
            <a:chExt cx="5281041" cy="8556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5E902A8-5712-553F-B484-109B52A9A0E8}"/>
                </a:ext>
              </a:extLst>
            </p:cNvPr>
            <p:cNvGrpSpPr/>
            <p:nvPr userDrawn="1"/>
          </p:nvGrpSpPr>
          <p:grpSpPr>
            <a:xfrm>
              <a:off x="425178" y="360233"/>
              <a:ext cx="5281041" cy="855617"/>
              <a:chOff x="425178" y="360233"/>
              <a:chExt cx="5281041" cy="85561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338D2D2-9BB2-E15B-BA71-C49ACDD17A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178" y="360233"/>
                <a:ext cx="2205198" cy="85561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E8EEEA-6D6F-963A-1D56-18904BA73D64}"/>
                  </a:ext>
                </a:extLst>
              </p:cNvPr>
              <p:cNvSpPr txBox="1"/>
              <p:nvPr userDrawn="1"/>
            </p:nvSpPr>
            <p:spPr>
              <a:xfrm>
                <a:off x="2823319" y="420414"/>
                <a:ext cx="28829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n-GB" sz="1500" b="1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Annual conference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Swansea University </a:t>
                </a:r>
              </a:p>
              <a:p>
                <a:pPr rtl="0"/>
                <a:r>
                  <a:rPr lang="en-GB" sz="1500" b="0" i="0" kern="1200" dirty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rPr>
                  <a:t>22-24 June 2026  </a:t>
                </a:r>
                <a:endParaRPr lang="en-GB" sz="1500" cap="all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6D96A0B-A5D1-FC42-BFB1-0087F89B1619}"/>
                </a:ext>
              </a:extLst>
            </p:cNvPr>
            <p:cNvCxnSpPr/>
            <p:nvPr userDrawn="1"/>
          </p:nvCxnSpPr>
          <p:spPr>
            <a:xfrm>
              <a:off x="2773556" y="374927"/>
              <a:ext cx="0" cy="830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20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74" r:id="rId2"/>
    <p:sldLayoutId id="2147483695" r:id="rId3"/>
    <p:sldLayoutId id="2147483699" r:id="rId4"/>
    <p:sldLayoutId id="2147483694" r:id="rId5"/>
    <p:sldLayoutId id="2147483696" r:id="rId6"/>
    <p:sldLayoutId id="2147483697" r:id="rId7"/>
    <p:sldLayoutId id="2147483700" r:id="rId8"/>
    <p:sldLayoutId id="2147483702" r:id="rId9"/>
    <p:sldLayoutId id="214748370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C4D7-A0EB-BF22-CE7F-3B73C75A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33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3" name="Group 12" descr="EAUC Logo (a yellow, orange and green petal wrapped around the E in EAUC) with Annual Conference, Swansea University, 22-24 June 2026 written alongside.">
            <a:extLst>
              <a:ext uri="{FF2B5EF4-FFF2-40B4-BE49-F238E27FC236}">
                <a16:creationId xmlns:a16="http://schemas.microsoft.com/office/drawing/2014/main" id="{74BCF4C0-3CA2-5748-B6D6-0E730D885CD0}"/>
              </a:ext>
            </a:extLst>
          </p:cNvPr>
          <p:cNvGrpSpPr/>
          <p:nvPr userDrawn="1"/>
        </p:nvGrpSpPr>
        <p:grpSpPr>
          <a:xfrm>
            <a:off x="7496909" y="589539"/>
            <a:ext cx="5281041" cy="855617"/>
            <a:chOff x="7706230" y="364798"/>
            <a:chExt cx="5281041" cy="85561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338D0C9-1CF5-228D-2084-08D232EC2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6230" y="364798"/>
              <a:ext cx="2205198" cy="8556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E21319-AF73-461C-5E50-683382B222A3}"/>
                </a:ext>
              </a:extLst>
            </p:cNvPr>
            <p:cNvSpPr txBox="1"/>
            <p:nvPr userDrawn="1"/>
          </p:nvSpPr>
          <p:spPr>
            <a:xfrm>
              <a:off x="10104371" y="424979"/>
              <a:ext cx="28829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n-GB" sz="1500" b="1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Annual conference</a:t>
              </a:r>
            </a:p>
            <a:p>
              <a:pPr rtl="0"/>
              <a:r>
                <a:rPr lang="en-GB" sz="1500" b="0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Swansea University </a:t>
              </a:r>
            </a:p>
            <a:p>
              <a:pPr rtl="0"/>
              <a:r>
                <a:rPr lang="en-GB" sz="1500" b="0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22-24 June 2026  </a:t>
              </a:r>
              <a:endParaRPr lang="en-GB" sz="1500" cap="all" dirty="0"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603B54E-E17E-BBE7-C0A3-9A4E0E5AFD95}"/>
                </a:ext>
              </a:extLst>
            </p:cNvPr>
            <p:cNvCxnSpPr/>
            <p:nvPr userDrawn="1"/>
          </p:nvCxnSpPr>
          <p:spPr>
            <a:xfrm>
              <a:off x="10054608" y="379492"/>
              <a:ext cx="0" cy="830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CBF2A19F-26B5-24F2-57F4-822775E58931}"/>
              </a:ext>
            </a:extLst>
          </p:cNvPr>
          <p:cNvSpPr txBox="1">
            <a:spLocks/>
          </p:cNvSpPr>
          <p:nvPr userDrawn="1"/>
        </p:nvSpPr>
        <p:spPr>
          <a:xfrm>
            <a:off x="838200" y="2682519"/>
            <a:ext cx="10269511" cy="6987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Feedback 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D8E174C0-51FB-8D9D-F9E8-4CE0FD30A69D}"/>
              </a:ext>
            </a:extLst>
          </p:cNvPr>
          <p:cNvSpPr txBox="1">
            <a:spLocks/>
          </p:cNvSpPr>
          <p:nvPr userDrawn="1"/>
        </p:nvSpPr>
        <p:spPr>
          <a:xfrm>
            <a:off x="961245" y="3813027"/>
            <a:ext cx="3927996" cy="1214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7C4C1BA-FE73-9C62-5CD8-CA6226D6068C}"/>
              </a:ext>
            </a:extLst>
          </p:cNvPr>
          <p:cNvSpPr txBox="1">
            <a:spLocks/>
          </p:cNvSpPr>
          <p:nvPr userDrawn="1"/>
        </p:nvSpPr>
        <p:spPr>
          <a:xfrm>
            <a:off x="772091" y="5905287"/>
            <a:ext cx="10269509" cy="3889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-14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900" dirty="0">
                <a:solidFill>
                  <a:schemeClr val="bg1"/>
                </a:solidFill>
              </a:rPr>
              <a:t>Presented at the 2026 EAUC annual conference. Content speaker’s own. </a:t>
            </a:r>
            <a:r>
              <a:rPr lang="en-GB" sz="900" dirty="0">
                <a:latin typeface="Aptos" panose="020B0004020202020204" pitchFamily="34" charset="0"/>
              </a:rPr>
              <a:t>EAUC – The Environmental Association for Universities and Colleges is a charity, no: 1106172 and company limited by guarantee in England &amp; Wales, no: 05183502. ©EAUC. All rights reserved. Although every reasonable effort has been made to ensure that the information contained in this document is accurate, EAUC does not warrant its accuracy and disclaims any </a:t>
            </a:r>
            <a:r>
              <a:rPr lang="en-GB" sz="900" dirty="0"/>
              <a:t>liability for its use. </a:t>
            </a:r>
            <a:endParaRPr lang="en-US" sz="900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8613B60-51AE-3948-93E5-87DC5E5D98C4}"/>
              </a:ext>
            </a:extLst>
          </p:cNvPr>
          <p:cNvSpPr txBox="1">
            <a:spLocks/>
          </p:cNvSpPr>
          <p:nvPr userDrawn="1"/>
        </p:nvSpPr>
        <p:spPr>
          <a:xfrm>
            <a:off x="838201" y="3476741"/>
            <a:ext cx="5553268" cy="1214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Rate and find your next session </a:t>
            </a:r>
          </a:p>
          <a:p>
            <a:r>
              <a:rPr lang="en-GB" dirty="0"/>
              <a:t>on the conference platform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E55B7D-326F-BC43-BA59-016B3BB1B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0616">
            <a:off x="4207853" y="2528751"/>
            <a:ext cx="1972820" cy="10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9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eauc.org.uk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urcontrast.cc/" TargetMode="External"/><Relationship Id="rId2" Type="http://schemas.openxmlformats.org/officeDocument/2006/relationships/hyperlink" Target="https://support.microsoft.com/en-gb/office/make-your-powerpoint-presentations-accessible-to-people-with-disabilities-6f7772b2-2f33-4bd2-8ca7-dae3b2b3ef25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support.microsoft.com/en-gb/office/make-your-powerpoint-presentations-accessible-to-people-with-disabilities-6f7772b2-2f33-4bd2-8ca7-dae3b2b3ef25#bkmk_savewin:~:text=Top%20of%20Page-,Add%20alt%20text%20to%20visuals,-Alt%20text%20help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bilitynet.org.uk/" TargetMode="Externa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upport.microsoft.com/en-gb/office/improve-accessibility-with-the-accessibility-checker-a16f6de0-2f39-4a2b-8bd8-5ad801426c7f#PickTab=Windows&amp;picktab=window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upport.microsoft.com/en-gb/office/improve-accessibility-with-the-accessibility-checker-a16f6de0-2f39-4a2b-8bd8-5ad801426c7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6436-7508-90BC-9DA5-757CD870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 for 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04C37-3377-35B4-ED86-71864D061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8351"/>
            <a:ext cx="11449050" cy="43367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Templates </a:t>
            </a:r>
          </a:p>
          <a:p>
            <a:r>
              <a:rPr lang="en-GB"/>
              <a:t>Please use an official EAUC title</a:t>
            </a:r>
            <a:r>
              <a:rPr lang="en-GB">
                <a:solidFill>
                  <a:srgbClr val="3A464B"/>
                </a:solidFill>
                <a:ea typeface="+mn-lt"/>
                <a:cs typeface="+mn-lt"/>
              </a:rPr>
              <a:t> and end slide to start and close your presentation. You find templates below or by going to </a:t>
            </a:r>
            <a:r>
              <a:rPr lang="en-GB" b="1">
                <a:solidFill>
                  <a:srgbClr val="3A464B"/>
                </a:solidFill>
                <a:ea typeface="+mn-lt"/>
                <a:cs typeface="+mn-lt"/>
              </a:rPr>
              <a:t>Insert</a:t>
            </a:r>
            <a:r>
              <a:rPr lang="en-GB">
                <a:solidFill>
                  <a:srgbClr val="3A464B"/>
                </a:solidFill>
                <a:ea typeface="+mn-lt"/>
                <a:cs typeface="+mn-lt"/>
              </a:rPr>
              <a:t> and </a:t>
            </a:r>
            <a:r>
              <a:rPr lang="en-GB" b="1">
                <a:solidFill>
                  <a:srgbClr val="3A464B"/>
                </a:solidFill>
                <a:ea typeface="+mn-lt"/>
                <a:cs typeface="+mn-lt"/>
              </a:rPr>
              <a:t>New slide.</a:t>
            </a:r>
            <a:endParaRPr lang="en-GB" sz="1700" b="1">
              <a:solidFill>
                <a:srgbClr val="3B464C"/>
              </a:solidFill>
              <a:highlight>
                <a:srgbClr val="F7F4ED"/>
              </a:highlight>
              <a:ea typeface="+mn-lt"/>
              <a:cs typeface="+mn-lt"/>
            </a:endParaRPr>
          </a:p>
          <a:p>
            <a:r>
              <a:rPr lang="en-GB" dirty="0"/>
              <a:t>You can add your organisation’s branded slides in between. </a:t>
            </a:r>
          </a:p>
          <a:p>
            <a:r>
              <a:rPr lang="en-GB"/>
              <a:t>Alternatively, you can use the EAUC templates available if you wish. Go to </a:t>
            </a:r>
            <a:r>
              <a:rPr lang="en-GB" b="1"/>
              <a:t>Insert</a:t>
            </a:r>
            <a:r>
              <a:rPr lang="en-GB"/>
              <a:t> and </a:t>
            </a:r>
            <a:r>
              <a:rPr lang="en-GB" b="1"/>
              <a:t>New slide  </a:t>
            </a:r>
            <a:r>
              <a:rPr lang="en-GB"/>
              <a:t>to see templates.</a:t>
            </a:r>
          </a:p>
          <a:p>
            <a:r>
              <a:rPr lang="en-GB"/>
              <a:t>Whatever template you use, please review and follow the accessibility instructions in the next few slides.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D61F2E-A398-C877-7A3E-1C8A24017904}"/>
              </a:ext>
            </a:extLst>
          </p:cNvPr>
          <p:cNvSpPr/>
          <p:nvPr/>
        </p:nvSpPr>
        <p:spPr>
          <a:xfrm>
            <a:off x="5312019" y="970460"/>
            <a:ext cx="3523509" cy="643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Information only. 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239184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6066-21DD-A2F2-A14D-D73B14F241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A160C-4E05-DEEE-01E9-184F2793DD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6966F-CFE9-8D86-FF21-2F428D9F04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67D9E-6C23-71B0-5CD4-07BAC0A5CF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36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28C8-A204-2FC8-3E14-107337F79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9C381-3CC6-1107-F2A1-020E5AFD7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4BDA7-7BC7-1B6B-7713-00FF1540D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E7256-8F37-A6D7-62A0-D146069952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1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FCB6-7DBF-9E1F-42F3-850DB2E93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3B515-E52A-2EAB-5850-E2B0D30C18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B581C-CC11-5B53-148A-06FF0BC13F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72B76-D9E4-910D-FAD3-D4AAA4604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59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CA5D-C3F7-8EE4-76F7-0CC19EDF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contact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A8EBE-E927-27B3-525A-9271CC9E0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continue to facilitate peer-to-peer learning after the event, we will upload your presentation to the resource hub on the EAUC website.</a:t>
            </a:r>
          </a:p>
          <a:p>
            <a:r>
              <a:rPr lang="en-GB" dirty="0"/>
              <a:t>Please therefore include your work contact details on this slide if you’re happy to be contacted. Do not include any personal information that you do not want published online.</a:t>
            </a:r>
          </a:p>
          <a:p>
            <a:r>
              <a:rPr lang="en-GB" dirty="0"/>
              <a:t> If you have any issues with us sharing your presentation beyond the event, for example, due to copyright reasons, please let us know as soon as possible: </a:t>
            </a:r>
            <a:r>
              <a:rPr lang="en-GB" dirty="0">
                <a:hlinkClick r:id="rId2"/>
              </a:rPr>
              <a:t>info@eauc.org.uk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DB0AF-C1B7-B1F0-E2D7-AF4F5B505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76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BB8E1-60A4-8CC7-23E1-C4FFAEE7A1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80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0498C-FDF5-AA70-C1C3-6BF6EAA18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Text </a:t>
            </a:r>
          </a:p>
          <a:p>
            <a:r>
              <a:rPr lang="en-GB" dirty="0"/>
              <a:t>For headings and body text, please use a minimum text size of 24pt.</a:t>
            </a:r>
          </a:p>
          <a:p>
            <a:r>
              <a:rPr lang="en-GB" dirty="0"/>
              <a:t>Please use one of these fonts:</a:t>
            </a:r>
          </a:p>
          <a:p>
            <a:pPr lvl="1"/>
            <a:r>
              <a:rPr lang="en-GB" dirty="0"/>
              <a:t>Aptos</a:t>
            </a:r>
          </a:p>
          <a:p>
            <a:pPr lvl="1"/>
            <a:r>
              <a:rPr lang="en-GB" dirty="0">
                <a:cs typeface="Arial" panose="020B0604020202020204" pitchFamily="34" charset="0"/>
              </a:rPr>
              <a:t>Arial</a:t>
            </a:r>
          </a:p>
          <a:p>
            <a:pPr lvl="1"/>
            <a:r>
              <a:rPr lang="en-GB" dirty="0">
                <a:cs typeface="Helvetica" panose="020B0604020202020204" pitchFamily="34" charset="0"/>
              </a:rPr>
              <a:t>Helvetica</a:t>
            </a:r>
          </a:p>
          <a:p>
            <a:pPr lvl="1"/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Tahoma</a:t>
            </a:r>
            <a:endParaRPr lang="en-GB" dirty="0"/>
          </a:p>
          <a:p>
            <a:pPr lvl="1"/>
            <a:r>
              <a:rPr lang="en-GB" dirty="0">
                <a:ea typeface="Verdana" panose="020B0604030504040204" pitchFamily="34" charset="0"/>
              </a:rPr>
              <a:t>Verdana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D4C0-D450-DB56-BDA8-878F06DBC0D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Ensure there is sufficient colour contrast between the text colour and background colour. </a:t>
            </a:r>
          </a:p>
          <a:p>
            <a:r>
              <a:rPr lang="en-GB" dirty="0"/>
              <a:t>More information: </a:t>
            </a:r>
          </a:p>
          <a:p>
            <a:pPr lvl="1"/>
            <a:r>
              <a:rPr lang="en-GB" dirty="0">
                <a:hlinkClick r:id="rId2"/>
              </a:rPr>
              <a:t>Make your PowerPoint presentations accessible to people with disabilities. 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Colour contrast checker 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81289-38EE-3EB4-A341-3B0DF54D8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A22D4C-BD7C-B95C-80A0-087AFDD9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Accessibility (1 of 4)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95062-BF17-D124-1A20-CE6D6AA94205}"/>
              </a:ext>
            </a:extLst>
          </p:cNvPr>
          <p:cNvSpPr/>
          <p:nvPr/>
        </p:nvSpPr>
        <p:spPr>
          <a:xfrm>
            <a:off x="5531311" y="970460"/>
            <a:ext cx="3523509" cy="643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Information only. 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56322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526C3-DBCD-0D8B-118B-D5E1B1671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20D951-9E9C-7F37-86D3-EB43677B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Accessibility (2 of 4)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8B4C00-CEAD-80AF-9578-DBB9C666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600" b="1" dirty="0"/>
              <a:t>Images, graphs and charts </a:t>
            </a:r>
          </a:p>
          <a:p>
            <a:r>
              <a:rPr lang="en-GB" sz="2600" dirty="0"/>
              <a:t>Include </a:t>
            </a:r>
            <a:r>
              <a:rPr lang="en-GB" sz="2600" dirty="0">
                <a:hlinkClick r:id="rId2"/>
              </a:rPr>
              <a:t>alternative text (alt text) on all visuals</a:t>
            </a:r>
            <a:r>
              <a:rPr lang="en-GB" sz="2600" dirty="0"/>
              <a:t>. </a:t>
            </a:r>
          </a:p>
          <a:p>
            <a:r>
              <a:rPr lang="en-GB" sz="2600" dirty="0"/>
              <a:t>Ensure colour is not used as the only way to convey meaning. </a:t>
            </a:r>
          </a:p>
          <a:p>
            <a:pPr lvl="1"/>
            <a:r>
              <a:rPr lang="en-GB" sz="2600" dirty="0"/>
              <a:t>For example, when explaining the graph on the right, avoid saying “the orange line shows..” and instead say “the line with the triangles shows..”.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E465-4BB4-FF68-5AF8-CE2794B16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1E8D17-F3A6-8458-B09D-EB5FEF28E54B}"/>
              </a:ext>
            </a:extLst>
          </p:cNvPr>
          <p:cNvGrpSpPr/>
          <p:nvPr/>
        </p:nvGrpSpPr>
        <p:grpSpPr>
          <a:xfrm>
            <a:off x="6082286" y="2095466"/>
            <a:ext cx="5895071" cy="3740808"/>
            <a:chOff x="6082286" y="2095466"/>
            <a:chExt cx="5895071" cy="3740808"/>
          </a:xfrm>
        </p:grpSpPr>
        <p:pic>
          <p:nvPicPr>
            <p:cNvPr id="1026" name="Picture 2" descr="A graph showing sales of shrubs, trees and perennials over time. The three lines are yellow, green and red.">
              <a:extLst>
                <a:ext uri="{FF2B5EF4-FFF2-40B4-BE49-F238E27FC236}">
                  <a16:creationId xmlns:a16="http://schemas.microsoft.com/office/drawing/2014/main" id="{EE36AF17-E6E9-BE36-23D7-C59AA434E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095466"/>
              <a:ext cx="3119919" cy="1693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The same graph as before but with different shaped data points for each line eg shrubs have triangles on the line.">
              <a:extLst>
                <a:ext uri="{FF2B5EF4-FFF2-40B4-BE49-F238E27FC236}">
                  <a16:creationId xmlns:a16="http://schemas.microsoft.com/office/drawing/2014/main" id="{C7612DF7-0DD0-0A4F-8449-5EB1A113C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286" y="4142604"/>
              <a:ext cx="3147346" cy="1693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150439-B326-A988-B7FB-6D08A64C1C8E}"/>
                </a:ext>
              </a:extLst>
            </p:cNvPr>
            <p:cNvSpPr txBox="1"/>
            <p:nvPr/>
          </p:nvSpPr>
          <p:spPr>
            <a:xfrm>
              <a:off x="9479667" y="2257063"/>
              <a:ext cx="243068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Figure 1: </a:t>
              </a:r>
            </a:p>
            <a:p>
              <a:r>
                <a:rPr lang="en-GB" dirty="0"/>
                <a:t>This graph would be difficult to read for people with colour deficiencies.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EB9074-614A-D718-29E4-952D369FDDD4}"/>
                </a:ext>
              </a:extLst>
            </p:cNvPr>
            <p:cNvSpPr txBox="1"/>
            <p:nvPr/>
          </p:nvSpPr>
          <p:spPr>
            <a:xfrm>
              <a:off x="9546675" y="4142604"/>
              <a:ext cx="243068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Figure 2: </a:t>
              </a:r>
            </a:p>
            <a:p>
              <a:r>
                <a:rPr lang="en-GB" dirty="0"/>
                <a:t>This graph is better as shapes have been used to differentiate the lines. 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D0E4A48-38F1-E3D8-DB9C-724E152A6403}"/>
              </a:ext>
            </a:extLst>
          </p:cNvPr>
          <p:cNvSpPr/>
          <p:nvPr/>
        </p:nvSpPr>
        <p:spPr>
          <a:xfrm>
            <a:off x="5531311" y="970460"/>
            <a:ext cx="3523509" cy="643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Information only. Delete this slide.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7FEAF-2B67-89B5-C32F-4EE6BA0C16D3}"/>
              </a:ext>
            </a:extLst>
          </p:cNvPr>
          <p:cNvSpPr txBox="1"/>
          <p:nvPr/>
        </p:nvSpPr>
        <p:spPr>
          <a:xfrm>
            <a:off x="6082286" y="5836274"/>
            <a:ext cx="280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Source: Ability 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88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C0527F-F47E-AAF8-59F7-596482D4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Accessibility (3 of 4)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07F13-5F2C-3D0D-D2B4-44587973CC4C}"/>
              </a:ext>
            </a:extLst>
          </p:cNvPr>
          <p:cNvSpPr/>
          <p:nvPr/>
        </p:nvSpPr>
        <p:spPr>
          <a:xfrm>
            <a:off x="5531311" y="970460"/>
            <a:ext cx="3523509" cy="643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Information only. Delete this slide.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1B3A02-BB47-66CA-9A85-EB9C06075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Reading order</a:t>
            </a:r>
          </a:p>
          <a:p>
            <a:r>
              <a:rPr lang="en-GB" dirty="0"/>
              <a:t>Make sure slide contents can be read in the order you intend by screen readers. </a:t>
            </a:r>
          </a:p>
          <a:p>
            <a:r>
              <a:rPr lang="en-GB" dirty="0"/>
              <a:t>Select </a:t>
            </a:r>
            <a:r>
              <a:rPr lang="en-GB" b="1" dirty="0"/>
              <a:t>Review </a:t>
            </a:r>
            <a:r>
              <a:rPr lang="en-GB" dirty="0"/>
              <a:t>and </a:t>
            </a:r>
            <a:r>
              <a:rPr lang="en-GB" b="1" dirty="0"/>
              <a:t>Reading Order Pane </a:t>
            </a:r>
            <a:r>
              <a:rPr lang="en-GB" dirty="0"/>
              <a:t>to check this. </a:t>
            </a:r>
          </a:p>
          <a:p>
            <a:r>
              <a:rPr lang="en-GB" dirty="0"/>
              <a:t>More information: </a:t>
            </a:r>
            <a:r>
              <a:rPr lang="en-GB" dirty="0">
                <a:hlinkClick r:id="rId2"/>
              </a:rPr>
              <a:t>How to use the Accessibility Checker </a:t>
            </a:r>
            <a:r>
              <a:rPr lang="en-GB" dirty="0"/>
              <a:t>to find slides that have possible problems with reading order.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3D695-557B-E368-28DF-FD73E62DC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" name="Picture 9" descr="A screenshot of the reading order pane to show users how to order their slides">
            <a:extLst>
              <a:ext uri="{FF2B5EF4-FFF2-40B4-BE49-F238E27FC236}">
                <a16:creationId xmlns:a16="http://schemas.microsoft.com/office/drawing/2014/main" id="{5298836A-F28E-9072-8CA5-A58658241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25" y="2367041"/>
            <a:ext cx="2824506" cy="307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9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F63ACE-7EFF-104B-42ED-63A15EC99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b="1" dirty="0"/>
              <a:t>Use the accessibility checker</a:t>
            </a:r>
          </a:p>
          <a:p>
            <a:r>
              <a:rPr lang="en-GB" sz="2600" dirty="0"/>
              <a:t>Before sending EAUC your presentation, select the </a:t>
            </a:r>
            <a:r>
              <a:rPr lang="en-GB" sz="2600" b="1" dirty="0"/>
              <a:t>Review</a:t>
            </a:r>
            <a:r>
              <a:rPr lang="en-GB" sz="2600" dirty="0"/>
              <a:t> tab and select </a:t>
            </a:r>
            <a:r>
              <a:rPr lang="en-GB" sz="2600" b="1" dirty="0"/>
              <a:t>Check Accessibility </a:t>
            </a:r>
            <a:r>
              <a:rPr lang="en-GB" sz="2600" dirty="0"/>
              <a:t>to open the accessibility pane and follow the recommendations. </a:t>
            </a:r>
          </a:p>
          <a:p>
            <a:r>
              <a:rPr lang="en-GB" sz="2600" dirty="0"/>
              <a:t>You can find more information on the Microsoft website: </a:t>
            </a:r>
            <a:r>
              <a:rPr lang="en-GB" sz="2600" dirty="0">
                <a:hlinkClick r:id="rId2"/>
              </a:rPr>
              <a:t>How to use the accessibility checker</a:t>
            </a:r>
            <a:r>
              <a:rPr lang="en-GB" sz="2600" dirty="0"/>
              <a:t>.</a:t>
            </a:r>
          </a:p>
          <a:p>
            <a:r>
              <a:rPr lang="en-GB" sz="2600" dirty="0"/>
              <a:t>Send your presentation to us as a PowerPoint file to preserve the accessibility features. 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1619F-66AA-915E-514E-8A7DA45B4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| </a:t>
            </a:r>
            <a:fld id="{7DEB052E-1DEE-A94B-BB15-54741DC07FF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C5DE40-53A5-5DD7-95B6-BB5C80B4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Accessibility (4 of 4)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AB7E4D-2A55-CFD5-6564-F787911B47F5}"/>
              </a:ext>
            </a:extLst>
          </p:cNvPr>
          <p:cNvSpPr/>
          <p:nvPr/>
        </p:nvSpPr>
        <p:spPr>
          <a:xfrm>
            <a:off x="5531311" y="970460"/>
            <a:ext cx="3523509" cy="643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Information only. Delete this slide.</a:t>
            </a:r>
          </a:p>
        </p:txBody>
      </p:sp>
      <p:pic>
        <p:nvPicPr>
          <p:cNvPr id="13" name="Picture 12" descr="A screenshot of the Check Accessibility button the website">
            <a:extLst>
              <a:ext uri="{FF2B5EF4-FFF2-40B4-BE49-F238E27FC236}">
                <a16:creationId xmlns:a16="http://schemas.microsoft.com/office/drawing/2014/main" id="{13CB471A-F827-4BEE-B336-D96D17047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017" y="2540875"/>
            <a:ext cx="3127165" cy="327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1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EDF1A-50A4-2D89-4A6C-8FF3F9B37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1D38E-6CA2-7D7E-287C-D5DBA484C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181E2-DFF8-8997-E5F8-7CCDB8F343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623A7-A062-27F2-8141-C99171021B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4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1E01-08E2-4764-319A-6E4F96F7F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0806E-DA18-3C0E-F924-D62218290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6AA49-0947-D3A6-9197-933AB4E8D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A2B5A-F496-C8AA-3F47-63F1F252DB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8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F593-DF97-2578-DE7B-CA4979397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4D84B-3CDE-1E21-D8CE-2E97326BA2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971C0-97C1-57C8-EFA0-D42E77CA5A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B6027-59E7-58B9-A4C4-FD1D35AE6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2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D004C-5753-95DB-0520-B0F200DEA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E6D18-F1CA-5EE8-3354-5E418112C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6A92D-F71F-9A2D-3877-6FFF77500A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D255A-7D55-E974-2A48-BB35F2BD69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235193"/>
      </p:ext>
    </p:extLst>
  </p:cSld>
  <p:clrMapOvr>
    <a:masterClrMapping/>
  </p:clrMapOvr>
</p:sld>
</file>

<file path=ppt/theme/theme1.xml><?xml version="1.0" encoding="utf-8"?>
<a:theme xmlns:a="http://schemas.openxmlformats.org/drawingml/2006/main" name="Text slides ">
  <a:themeElements>
    <a:clrScheme name="EAUC 1">
      <a:dk1>
        <a:srgbClr val="3A464B"/>
      </a:dk1>
      <a:lt1>
        <a:srgbClr val="FFFFFF"/>
      </a:lt1>
      <a:dk2>
        <a:srgbClr val="1D416D"/>
      </a:dk2>
      <a:lt2>
        <a:srgbClr val="F6F3EC"/>
      </a:lt2>
      <a:accent1>
        <a:srgbClr val="316CB3"/>
      </a:accent1>
      <a:accent2>
        <a:srgbClr val="F3AE6A"/>
      </a:accent2>
      <a:accent3>
        <a:srgbClr val="E8704E"/>
      </a:accent3>
      <a:accent4>
        <a:srgbClr val="29A191"/>
      </a:accent4>
      <a:accent5>
        <a:srgbClr val="E0D8CD"/>
      </a:accent5>
      <a:accent6>
        <a:srgbClr val="31616F"/>
      </a:accent6>
      <a:hlink>
        <a:srgbClr val="306EB3"/>
      </a:hlink>
      <a:folHlink>
        <a:srgbClr val="3161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AUC Powerpoint Template NOV 2025" id="{AF65A62C-BC43-6848-B0D1-7DDC8CBFA0C6}" vid="{5B4CD0F4-4ECD-0242-8B73-90442F2B2172}"/>
    </a:ext>
  </a:extLst>
</a:theme>
</file>

<file path=ppt/theme/theme2.xml><?xml version="1.0" encoding="utf-8"?>
<a:theme xmlns:a="http://schemas.openxmlformats.org/drawingml/2006/main" name="Title slides">
  <a:themeElements>
    <a:clrScheme name="EAUC 1">
      <a:dk1>
        <a:srgbClr val="3A464B"/>
      </a:dk1>
      <a:lt1>
        <a:srgbClr val="FFFFFF"/>
      </a:lt1>
      <a:dk2>
        <a:srgbClr val="1D416D"/>
      </a:dk2>
      <a:lt2>
        <a:srgbClr val="F6F3EC"/>
      </a:lt2>
      <a:accent1>
        <a:srgbClr val="316CB3"/>
      </a:accent1>
      <a:accent2>
        <a:srgbClr val="F3AE6A"/>
      </a:accent2>
      <a:accent3>
        <a:srgbClr val="E8704E"/>
      </a:accent3>
      <a:accent4>
        <a:srgbClr val="29A191"/>
      </a:accent4>
      <a:accent5>
        <a:srgbClr val="E0D8CD"/>
      </a:accent5>
      <a:accent6>
        <a:srgbClr val="31616F"/>
      </a:accent6>
      <a:hlink>
        <a:srgbClr val="306EB3"/>
      </a:hlink>
      <a:folHlink>
        <a:srgbClr val="3161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AUC Powerpoint Template NOV 2025" id="{AF65A62C-BC43-6848-B0D1-7DDC8CBFA0C6}" vid="{43B6235D-123F-AF43-8CDE-E525B583DD8B}"/>
    </a:ext>
  </a:extLst>
</a:theme>
</file>

<file path=ppt/theme/theme3.xml><?xml version="1.0" encoding="utf-8"?>
<a:theme xmlns:a="http://schemas.openxmlformats.org/drawingml/2006/main" name="3. End Slide">
  <a:themeElements>
    <a:clrScheme name="EAUC 1">
      <a:dk1>
        <a:srgbClr val="3A464B"/>
      </a:dk1>
      <a:lt1>
        <a:srgbClr val="FFFFFF"/>
      </a:lt1>
      <a:dk2>
        <a:srgbClr val="1D416D"/>
      </a:dk2>
      <a:lt2>
        <a:srgbClr val="F6F3EC"/>
      </a:lt2>
      <a:accent1>
        <a:srgbClr val="316CB3"/>
      </a:accent1>
      <a:accent2>
        <a:srgbClr val="F3AE6A"/>
      </a:accent2>
      <a:accent3>
        <a:srgbClr val="E8704E"/>
      </a:accent3>
      <a:accent4>
        <a:srgbClr val="29A191"/>
      </a:accent4>
      <a:accent5>
        <a:srgbClr val="E0D8CD"/>
      </a:accent5>
      <a:accent6>
        <a:srgbClr val="31616F"/>
      </a:accent6>
      <a:hlink>
        <a:srgbClr val="306EB3"/>
      </a:hlink>
      <a:folHlink>
        <a:srgbClr val="3161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AUC Powerpoint Template NOV 2025" id="{AF65A62C-BC43-6848-B0D1-7DDC8CBFA0C6}" vid="{43B6235D-123F-AF43-8CDE-E525B583DD8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45048D3FB0D48880083FA4FE6CB34" ma:contentTypeVersion="3" ma:contentTypeDescription="Create a new document." ma:contentTypeScope="" ma:versionID="1da162dbbdd971f58ad12e197e658a94">
  <xsd:schema xmlns:xsd="http://www.w3.org/2001/XMLSchema" xmlns:xs="http://www.w3.org/2001/XMLSchema" xmlns:p="http://schemas.microsoft.com/office/2006/metadata/properties" xmlns:ns2="9d7db15d-0ad1-4c7c-9147-22f4577c170b" targetNamespace="http://schemas.microsoft.com/office/2006/metadata/properties" ma:root="true" ma:fieldsID="efda1ccb90f0f844fd078a8f258d185a" ns2:_="">
    <xsd:import namespace="9d7db15d-0ad1-4c7c-9147-22f4577c17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db15d-0ad1-4c7c-9147-22f4577c17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7184B7-4FFF-4662-A8DC-4A808C7872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7db15d-0ad1-4c7c-9147-22f4577c17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D5B0C1-1487-4D37-B71D-03FF52B531DD}">
  <ds:schemaRefs>
    <ds:schemaRef ds:uri="2213ecb7-d87a-4aba-b21b-ec7ca04e5a58"/>
    <ds:schemaRef ds:uri="bac58e29-0c23-4090-b611-ed602008453e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3DA0244-8A6E-47E0-B7AF-6BFD2CD7A6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EAUC Powerpoint Template NOV 2025 (3)</Template>
  <TotalTime>622</TotalTime>
  <Words>513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Text slides </vt:lpstr>
      <vt:lpstr>Title slides</vt:lpstr>
      <vt:lpstr>3. End Slide</vt:lpstr>
      <vt:lpstr>Instructions for use </vt:lpstr>
      <vt:lpstr>Accessibility (1 of 4) </vt:lpstr>
      <vt:lpstr>Accessibility (2 of 4)</vt:lpstr>
      <vt:lpstr>Accessibility (3 of 4)</vt:lpstr>
      <vt:lpstr>Accessibility (4 of 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contact us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TAIT, Colleen</dc:creator>
  <cp:lastModifiedBy>Colleen Tait</cp:lastModifiedBy>
  <cp:revision>61</cp:revision>
  <dcterms:created xsi:type="dcterms:W3CDTF">2026-01-08T09:55:56Z</dcterms:created>
  <dcterms:modified xsi:type="dcterms:W3CDTF">2026-03-06T13:30:09Z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0x01010091D45048D3FB0D48880083FA4FE6CB34</vt:lpwstr>
  </property>
  <property fmtid="{D5CDD505-2E9C-101B-9397-08002B2CF9AE}" pid="3" name="MediaServiceImageTags">
    <vt:lpwstr/>
  </property>
</Properties>
</file>