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25"/>
  </p:notesMasterIdLst>
  <p:sldIdLst>
    <p:sldId id="303" r:id="rId6"/>
    <p:sldId id="264" r:id="rId7"/>
    <p:sldId id="341" r:id="rId8"/>
    <p:sldId id="358" r:id="rId9"/>
    <p:sldId id="301" r:id="rId10"/>
    <p:sldId id="343" r:id="rId11"/>
    <p:sldId id="356" r:id="rId12"/>
    <p:sldId id="351" r:id="rId13"/>
    <p:sldId id="344" r:id="rId14"/>
    <p:sldId id="345" r:id="rId15"/>
    <p:sldId id="346" r:id="rId16"/>
    <p:sldId id="329" r:id="rId17"/>
    <p:sldId id="348" r:id="rId18"/>
    <p:sldId id="357" r:id="rId19"/>
    <p:sldId id="355" r:id="rId20"/>
    <p:sldId id="349" r:id="rId21"/>
    <p:sldId id="330" r:id="rId22"/>
    <p:sldId id="352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6A0D-2A6C-49D2-3402-06B95EEB74C5}" name="TAIT, Colleen" initials="CT" userId="S::S3800777@glos.ac.uk::a2206098-523d-457e-909d-867f6d1361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16F"/>
    <a:srgbClr val="E76F51"/>
    <a:srgbClr val="1D416D"/>
    <a:srgbClr val="F7F4ED"/>
    <a:srgbClr val="3B4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C8D67-9A1D-C34C-ADF9-C0AAFC946B56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1102B-E411-864C-990B-07F1353D0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72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auc-org/" TargetMode="External"/><Relationship Id="rId13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2" Type="http://schemas.openxmlformats.org/officeDocument/2006/relationships/hyperlink" Target="https://bsky.app/profile/did:plc:qfbhqwb36vhl7vktj77yo73t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youtube.com/user/TheEAUC" TargetMode="External"/><Relationship Id="rId5" Type="http://schemas.openxmlformats.org/officeDocument/2006/relationships/hyperlink" Target="https://www.instagram.com/the_eauc/" TargetMode="External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auc-org/" TargetMode="External"/><Relationship Id="rId13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hyperlink" Target="https://bsky.app/profile/did:plc:qfbhqwb36vhl7vktj77yo73t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hyperlink" Target="https://www.youtube.com/user/TheEAUC" TargetMode="External"/><Relationship Id="rId5" Type="http://schemas.openxmlformats.org/officeDocument/2006/relationships/hyperlink" Target="https://www.instagram.com/the_eauc/" TargetMode="External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14E50EE-6238-8422-41E9-1CD7DF2CD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106" y="472273"/>
            <a:ext cx="4903595" cy="1647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Agenda/Overview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F593FBD-5F98-4088-C1C3-53C39CCF09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2105" y="2270927"/>
            <a:ext cx="4903595" cy="359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spcBef>
                <a:spcPts val="600"/>
              </a:spcBef>
              <a:defRPr sz="2400"/>
            </a:lvl1pPr>
            <a:lvl2pPr>
              <a:lnSpc>
                <a:spcPct val="150000"/>
              </a:lnSpc>
              <a:spcBef>
                <a:spcPts val="600"/>
              </a:spcBef>
              <a:defRPr sz="2400"/>
            </a:lvl2pPr>
            <a:lvl3pPr>
              <a:lnSpc>
                <a:spcPct val="150000"/>
              </a:lnSpc>
              <a:spcBef>
                <a:spcPts val="600"/>
              </a:spcBef>
              <a:defRPr sz="2400"/>
            </a:lvl3pPr>
            <a:lvl4pPr>
              <a:lnSpc>
                <a:spcPct val="150000"/>
              </a:lnSpc>
              <a:spcBef>
                <a:spcPts val="600"/>
              </a:spcBef>
              <a:defRPr sz="2400"/>
            </a:lvl4pPr>
            <a:lvl5pPr>
              <a:lnSpc>
                <a:spcPct val="150000"/>
              </a:lnSpc>
              <a:spcBef>
                <a:spcPts val="600"/>
              </a:spcBef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5B871-D5A4-C081-3CD8-6F8DFA07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05D38D4-113A-A46D-B320-46F23BD66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9017" y="267943"/>
            <a:ext cx="1341553" cy="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16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timon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D954-4EE8-CADD-2B96-6B191EDF0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940" y="1306890"/>
            <a:ext cx="7390119" cy="4244220"/>
          </a:xfrm>
        </p:spPr>
        <p:txBody>
          <a:bodyPr/>
          <a:lstStyle/>
          <a:p>
            <a:r>
              <a:rPr lang="en-GB"/>
              <a:t>Quote or testimonial here.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03283-84C0-C6A9-1F93-B46DBB7340C8}"/>
              </a:ext>
            </a:extLst>
          </p:cNvPr>
          <p:cNvSpPr txBox="1"/>
          <p:nvPr userDrawn="1"/>
        </p:nvSpPr>
        <p:spPr>
          <a:xfrm>
            <a:off x="147918" y="-817334"/>
            <a:ext cx="21001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AB2800E-1795-85A0-DD08-EE8DD832F01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8977982" y="4165108"/>
            <a:ext cx="1931987" cy="1918170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02EDED-748A-B73C-26B9-626EAA855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940" y="5630113"/>
            <a:ext cx="9144000" cy="64723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name and </a:t>
            </a:r>
            <a:r>
              <a:rPr lang="en-US" err="1"/>
              <a:t>organisation</a:t>
            </a:r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37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9E043D1-A3D8-8AE3-6096-4276D876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2" y="1677052"/>
            <a:ext cx="3687745" cy="3503893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41997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5B871-D5A4-C081-3CD8-6F8DFA07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divi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D05DB-9AA9-72DB-AE8F-DD409A143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Picture 23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AAD07816-35E1-7450-DDA0-F8800BA4D714}"/>
                </a:ext>
              </a:extLst>
            </p:cNvPr>
            <p:cNvPicPr/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6747"/>
            <a:stretch>
              <a:fillRect/>
            </a:stretch>
          </p:blipFill>
          <p:spPr>
            <a:xfrm flipH="1">
              <a:off x="6096000" y="0"/>
              <a:ext cx="6096000" cy="4351338"/>
            </a:xfrm>
            <a:prstGeom prst="rect">
              <a:avLst/>
            </a:prstGeom>
          </p:spPr>
        </p:pic>
        <p:pic>
          <p:nvPicPr>
            <p:cNvPr id="25" name="Picture 24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CDCB97BF-B884-8894-B20F-1A493DF3EA37}"/>
                </a:ext>
              </a:extLst>
            </p:cNvPr>
            <p:cNvPicPr/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4" b="6747"/>
            <a:stretch>
              <a:fillRect/>
            </a:stretch>
          </p:blipFill>
          <p:spPr>
            <a:xfrm flipV="1">
              <a:off x="6096000" y="4351338"/>
              <a:ext cx="6096000" cy="2506662"/>
            </a:xfrm>
            <a:prstGeom prst="rect">
              <a:avLst/>
            </a:prstGeom>
          </p:spPr>
        </p:pic>
        <p:pic>
          <p:nvPicPr>
            <p:cNvPr id="26" name="Picture 25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2CABA3E2-2BEB-208D-EB4E-B9DC56507073}"/>
                </a:ext>
              </a:extLst>
            </p:cNvPr>
            <p:cNvPicPr/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6747"/>
            <a:stretch>
              <a:fillRect/>
            </a:stretch>
          </p:blipFill>
          <p:spPr>
            <a:xfrm flipH="1" flipV="1">
              <a:off x="0" y="2506662"/>
              <a:ext cx="6096000" cy="4351338"/>
            </a:xfrm>
            <a:prstGeom prst="rect">
              <a:avLst/>
            </a:prstGeom>
          </p:spPr>
        </p:pic>
        <p:pic>
          <p:nvPicPr>
            <p:cNvPr id="27" name="Picture 26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4DA44FAB-FD89-D3EC-F72A-CD82990912D6}"/>
                </a:ext>
              </a:extLst>
            </p:cNvPr>
            <p:cNvPicPr/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4" b="6747"/>
            <a:stretch>
              <a:fillRect/>
            </a:stretch>
          </p:blipFill>
          <p:spPr>
            <a:xfrm flipV="1">
              <a:off x="0" y="0"/>
              <a:ext cx="6096000" cy="2506662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3245A96-774F-0278-2E49-0377BE6FA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260" r="1257" b="33437"/>
          <a:stretch>
            <a:fillRect/>
          </a:stretch>
        </p:blipFill>
        <p:spPr>
          <a:xfrm rot="16200000">
            <a:off x="4003796" y="-1330200"/>
            <a:ext cx="6858004" cy="95184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E043D1-A3D8-8AE3-6096-4276D876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41" y="1677053"/>
            <a:ext cx="8365283" cy="3503893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5B871-D5A4-C081-3CD8-6F8DFA07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9DC448C-0197-039E-6A73-3EC7B4EBC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017" y="267943"/>
            <a:ext cx="1341553" cy="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92" y="6356350"/>
            <a:ext cx="441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C607C393-BABC-4045-24E3-97C9223F09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9394" y="4824191"/>
            <a:ext cx="413337" cy="400110"/>
          </a:xfrm>
          <a:prstGeom prst="rect">
            <a:avLst/>
          </a:prstGeom>
        </p:spPr>
      </p:pic>
      <p:pic>
        <p:nvPicPr>
          <p:cNvPr id="6" name="Graphic 5">
            <a:hlinkClick r:id="rId5"/>
            <a:extLst>
              <a:ext uri="{FF2B5EF4-FFF2-40B4-BE49-F238E27FC236}">
                <a16:creationId xmlns:a16="http://schemas.microsoft.com/office/drawing/2014/main" id="{058C310B-9301-70EC-DC4D-63C44A7B31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6814" y="4822054"/>
            <a:ext cx="387985" cy="386883"/>
          </a:xfrm>
          <a:prstGeom prst="rect">
            <a:avLst/>
          </a:prstGeom>
        </p:spPr>
      </p:pic>
      <p:pic>
        <p:nvPicPr>
          <p:cNvPr id="8" name="Graphic 7">
            <a:hlinkClick r:id="rId8"/>
            <a:extLst>
              <a:ext uri="{FF2B5EF4-FFF2-40B4-BE49-F238E27FC236}">
                <a16:creationId xmlns:a16="http://schemas.microsoft.com/office/drawing/2014/main" id="{441CC428-17A9-8D6A-659D-3A7D3BBEA1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5428" y="4802215"/>
            <a:ext cx="413337" cy="413337"/>
          </a:xfrm>
          <a:prstGeom prst="rect">
            <a:avLst/>
          </a:prstGeom>
        </p:spPr>
      </p:pic>
      <p:pic>
        <p:nvPicPr>
          <p:cNvPr id="10" name="Graphic 9">
            <a:hlinkClick r:id="rId11"/>
            <a:extLst>
              <a:ext uri="{FF2B5EF4-FFF2-40B4-BE49-F238E27FC236}">
                <a16:creationId xmlns:a16="http://schemas.microsoft.com/office/drawing/2014/main" id="{C85F701F-70FA-57DF-0EBF-71FE614A29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200" y="4822055"/>
            <a:ext cx="387985" cy="386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71D86A-8008-18A6-3F6C-111414B3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2519"/>
            <a:ext cx="10269511" cy="698741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59C7BCF-561C-DA2D-A90F-BCA7C8E00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476741"/>
            <a:ext cx="10269510" cy="1214438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ECE29B-3396-DAF6-9C52-A5BFD3096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091" y="5905287"/>
            <a:ext cx="10269509" cy="388937"/>
          </a:xfrm>
        </p:spPr>
        <p:txBody>
          <a:bodyPr>
            <a:noAutofit/>
          </a:bodyPr>
          <a:lstStyle>
            <a:lvl1pPr>
              <a:buNone/>
              <a:defRPr>
                <a:latin typeface="+mn-lt"/>
              </a:defRPr>
            </a:lvl1pPr>
          </a:lstStyle>
          <a:p>
            <a:pPr marL="14288" indent="-14288"/>
            <a:r>
              <a:rPr lang="en-GB" sz="1100">
                <a:latin typeface="Aptos" panose="020B0004020202020204" pitchFamily="34" charset="0"/>
              </a:rPr>
              <a:t>EAUC – The Environmental Association for Universities and Colleges is a charity, no: 1106172 and company limited by guarantee in England &amp; Wales, no: 05183502. ©EAUC. All rights reserved. Although every reasonable effort has been made to ensure that the information contained in this document is accurate, EAUC does not warrant its accuracy and disclaims any </a:t>
            </a:r>
            <a:r>
              <a:rPr lang="en-GB" sz="1100"/>
              <a:t>liability for its use. 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235171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park&#10;&#10;AI-generated content may be incorrect.">
            <a:extLst>
              <a:ext uri="{FF2B5EF4-FFF2-40B4-BE49-F238E27FC236}">
                <a16:creationId xmlns:a16="http://schemas.microsoft.com/office/drawing/2014/main" id="{82570282-C257-E9E1-B7C7-42AE78861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4938"/>
          <a:stretch>
            <a:fillRect/>
          </a:stretch>
        </p:blipFill>
        <p:spPr>
          <a:xfrm>
            <a:off x="1864382" y="19781"/>
            <a:ext cx="10327618" cy="6818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EA3190-9531-46C8-C719-D53051B25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958024A-9B09-64D4-C9C9-9A1EA9F69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260" r="1257" b="33437"/>
          <a:stretch>
            <a:fillRect/>
          </a:stretch>
        </p:blipFill>
        <p:spPr>
          <a:xfrm rot="5400000">
            <a:off x="1330198" y="-1330201"/>
            <a:ext cx="6858004" cy="951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AE8BC-0DCA-EB69-F838-1F14858D9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0317"/>
            <a:ext cx="7687235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33BA8-4F41-984F-ED2E-25289A5BD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4138"/>
            <a:ext cx="9144000" cy="4414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5CF6A5E-E8A1-5F14-2912-BDB85E4097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61907"/>
            <a:ext cx="2882900" cy="349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00 Month 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EE7BA-49B8-2364-1966-253E670B4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8" y="360233"/>
            <a:ext cx="2205198" cy="8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1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644CE4-3788-D7B5-2E11-F35D6650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03" y="267943"/>
            <a:ext cx="1346167" cy="52231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EC838E0-18BE-BDB9-D63E-9D4D7FE62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106" y="472273"/>
            <a:ext cx="4903595" cy="1647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Agenda/Overview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3E48BE-E9B4-D88F-6EB9-5B2D70BF1F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2105" y="2270927"/>
            <a:ext cx="4903595" cy="359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defRPr sz="2400">
                <a:solidFill>
                  <a:schemeClr val="bg2"/>
                </a:solidFill>
              </a:defRPr>
            </a:lvl1pPr>
            <a:lvl2pPr>
              <a:spcBef>
                <a:spcPts val="600"/>
              </a:spcBef>
              <a:defRPr sz="2400">
                <a:solidFill>
                  <a:schemeClr val="bg2"/>
                </a:solidFill>
              </a:defRPr>
            </a:lvl2pPr>
            <a:lvl3pPr>
              <a:spcBef>
                <a:spcPts val="600"/>
              </a:spcBef>
              <a:defRPr sz="2400">
                <a:solidFill>
                  <a:schemeClr val="bg2"/>
                </a:solidFill>
              </a:defRPr>
            </a:lvl3pPr>
            <a:lvl4pPr>
              <a:spcBef>
                <a:spcPts val="600"/>
              </a:spcBef>
              <a:defRPr sz="2400">
                <a:solidFill>
                  <a:schemeClr val="bg2"/>
                </a:solidFill>
              </a:defRPr>
            </a:lvl4pPr>
            <a:lvl5pPr>
              <a:spcBef>
                <a:spcPts val="600"/>
              </a:spcBef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0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6D43B8F-DEC0-AB82-E765-3ED91016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1EA718-A628-C71C-325B-5BA02E5E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11098404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087EEA-08AB-6087-1D7E-54094ED7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122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8925400-C1C9-70CF-46D4-A68BF739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56A707-2F4B-4C6C-A9E3-4D93661DE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5158991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33DA0D-FC22-DE16-A223-6721BF159B2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86211" y="1396285"/>
            <a:ext cx="5158991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6574F5-11CF-C72C-EDC0-DBBD69951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90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B7F713A-5B2C-7D6C-FFD3-8F491DE1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683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6160AA0-94BD-C71E-E416-523A88EE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F18CEA-FA40-91CD-CE19-5AE8B308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11098404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087EEA-08AB-6087-1D7E-54094ED702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9830" y="6310638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0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9BE7160-2ED3-19B3-2136-BED9DD63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AB9D30-89E2-5004-0C0E-1BE235539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5549202" cy="48263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EF26A76-FA00-DB45-EC69-7E6809EFC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1815" y="1369654"/>
            <a:ext cx="5033388" cy="482635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E17625-000E-DE8C-D2BB-BF2C76F51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27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72B49E8-FBB7-A3E1-0714-BD25D5DA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9" y="987424"/>
            <a:ext cx="4025202" cy="2147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9A7BE9-8EEA-7C94-266C-21460372A19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6798" y="3428999"/>
            <a:ext cx="4025202" cy="243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B50FDE-C462-2A99-9B75-DEF21672B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77169-0227-8FF8-F8DE-A36B5C6C1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141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8EB5F19-302F-8E9C-A420-D79967769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0186" y="987425"/>
            <a:ext cx="4025202" cy="78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Master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9E09852-44FB-CCB7-E81D-B698FD2BF46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30185" y="2029768"/>
            <a:ext cx="4025202" cy="383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F185FFC-2A05-265C-5B5B-2B05C20B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987425"/>
            <a:ext cx="59763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568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14E50EE-6238-8422-41E9-1CD7DF2C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96" y="1350333"/>
            <a:ext cx="2527997" cy="415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ED5AFC-F61C-7671-C332-6217E244C5E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7918" y="6129495"/>
            <a:ext cx="3137893" cy="591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Image credit: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7310" y="0"/>
            <a:ext cx="859469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B61D3-AB8D-A3B6-6736-2C6E3ADEE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03" y="267943"/>
            <a:ext cx="1346167" cy="5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5B871-D5A4-C081-3CD8-6F8DFA07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9B96-C7D1-2943-ABC6-277676059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03" y="267943"/>
            <a:ext cx="1346167" cy="5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8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D954-4EE8-CADD-2B96-6B191EDF0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940" y="1306890"/>
            <a:ext cx="7390119" cy="4244220"/>
          </a:xfrm>
        </p:spPr>
        <p:txBody>
          <a:bodyPr/>
          <a:lstStyle/>
          <a:p>
            <a:r>
              <a:rPr lang="en-GB"/>
              <a:t>Quote or testimonial here.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03283-84C0-C6A9-1F93-B46DBB7340C8}"/>
              </a:ext>
            </a:extLst>
          </p:cNvPr>
          <p:cNvSpPr txBox="1"/>
          <p:nvPr userDrawn="1"/>
        </p:nvSpPr>
        <p:spPr>
          <a:xfrm>
            <a:off x="147918" y="-817334"/>
            <a:ext cx="21001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6" name="Media Placeholder 6">
            <a:extLst>
              <a:ext uri="{FF2B5EF4-FFF2-40B4-BE49-F238E27FC236}">
                <a16:creationId xmlns:a16="http://schemas.microsoft.com/office/drawing/2014/main" id="{1AF74B1E-39BE-BE95-3CE5-4E69E496F40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9529852" y="3850783"/>
            <a:ext cx="1931987" cy="191817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DADA35-58D9-2F80-4EF9-D220740502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940" y="5630113"/>
            <a:ext cx="9144000" cy="64723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name and </a:t>
            </a:r>
            <a:r>
              <a:rPr lang="en-US" err="1"/>
              <a:t>organisation</a:t>
            </a:r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58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41997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7322FE-3732-95E4-D710-4A4802037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03" y="267943"/>
            <a:ext cx="1346167" cy="5223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1D8B8-0B22-CDD2-E9BD-FB9086EE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2" y="1677052"/>
            <a:ext cx="3687745" cy="3503893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5B871-D5A4-C081-3CD8-6F8DFA07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7EDD78-7B60-BAE4-27E2-E58EB69FA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46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466" y="6356350"/>
            <a:ext cx="561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F8931C-13AB-45AC-B054-A0AB838D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2519"/>
            <a:ext cx="10269511" cy="698741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97CD4E-CB90-E6C1-3AE9-0B675094A9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476741"/>
            <a:ext cx="10269510" cy="1214438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C2431C1-28FB-8382-BD30-589397FE2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091" y="5905287"/>
            <a:ext cx="10269509" cy="388937"/>
          </a:xfrm>
        </p:spPr>
        <p:txBody>
          <a:bodyPr>
            <a:noAutofit/>
          </a:bodyPr>
          <a:lstStyle>
            <a:lvl1pPr>
              <a:buNone/>
              <a:defRPr>
                <a:latin typeface="+mn-lt"/>
              </a:defRPr>
            </a:lvl1pPr>
          </a:lstStyle>
          <a:p>
            <a:pPr marL="14288" indent="-14288"/>
            <a:r>
              <a:rPr lang="en-GB" sz="1100">
                <a:latin typeface="Aptos" panose="020B0004020202020204" pitchFamily="34" charset="0"/>
              </a:rPr>
              <a:t>EAUC – The Environmental Association for Universities and Colleges is a charity, no: 1106172 and company limited by guarantee in England &amp; Wales, no: 05183502. ©EAUC. All rights reserved. Although every reasonable effort has been made to ensure that the information contained in this document is accurate, EAUC does not warrant its accuracy and disclaims any </a:t>
            </a:r>
            <a:r>
              <a:rPr lang="en-GB" sz="1100"/>
              <a:t>liability for its use. </a:t>
            </a:r>
            <a:endParaRPr lang="en-US" sz="110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68E3597D-3389-56A7-0419-0A5571A10CEE}"/>
              </a:ext>
            </a:extLst>
          </p:cNvPr>
          <p:cNvPicPr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9394" y="4808636"/>
            <a:ext cx="413337" cy="400110"/>
          </a:xfrm>
          <a:prstGeom prst="rect">
            <a:avLst/>
          </a:prstGeom>
        </p:spPr>
      </p:pic>
      <p:pic>
        <p:nvPicPr>
          <p:cNvPr id="5" name="Graphic 4">
            <a:hlinkClick r:id="rId5"/>
            <a:extLst>
              <a:ext uri="{FF2B5EF4-FFF2-40B4-BE49-F238E27FC236}">
                <a16:creationId xmlns:a16="http://schemas.microsoft.com/office/drawing/2014/main" id="{DEF3ED42-44FB-68C8-C606-E118831546FA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6814" y="4806499"/>
            <a:ext cx="387985" cy="386883"/>
          </a:xfrm>
          <a:prstGeom prst="rect">
            <a:avLst/>
          </a:prstGeom>
        </p:spPr>
      </p:pic>
      <p:pic>
        <p:nvPicPr>
          <p:cNvPr id="6" name="Graphic 5">
            <a:hlinkClick r:id="rId8"/>
            <a:extLst>
              <a:ext uri="{FF2B5EF4-FFF2-40B4-BE49-F238E27FC236}">
                <a16:creationId xmlns:a16="http://schemas.microsoft.com/office/drawing/2014/main" id="{8EE3ED95-CC81-961E-1982-EABFFA3D1E5A}"/>
              </a:ext>
            </a:extLst>
          </p:cNvPr>
          <p:cNvPicPr/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5428" y="4786660"/>
            <a:ext cx="413337" cy="413337"/>
          </a:xfrm>
          <a:prstGeom prst="rect">
            <a:avLst/>
          </a:prstGeom>
        </p:spPr>
      </p:pic>
      <p:pic>
        <p:nvPicPr>
          <p:cNvPr id="7" name="Graphic 6">
            <a:hlinkClick r:id="rId11"/>
            <a:extLst>
              <a:ext uri="{FF2B5EF4-FFF2-40B4-BE49-F238E27FC236}">
                <a16:creationId xmlns:a16="http://schemas.microsoft.com/office/drawing/2014/main" id="{53098BD0-DE7A-6505-36E5-86E8E8E4C9C6}"/>
              </a:ext>
            </a:extLst>
          </p:cNvPr>
          <p:cNvPicPr/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200" y="4806500"/>
            <a:ext cx="387985" cy="3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10E-7948-F5F5-7628-82DE861F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4F3B3F-1F07-C789-8BC4-3F0A76923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5180762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C4B739-4322-C22A-FF67-CB2D540841F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64440" y="1369653"/>
            <a:ext cx="5180762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6574F5-11CF-C72C-EDC0-DBBD69951A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84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D954-4EE8-CADD-2B96-6B191EDF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2BE020-3816-9698-9C78-61FDD2F5F5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57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A5146E4-51D2-056B-A4B1-758B6AA12E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1815" y="1369654"/>
            <a:ext cx="5033388" cy="482635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0623A62-A941-2A74-ACD7-26ECFC76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C579A7-9DE4-810D-D2D3-BDD0CC6B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98" y="1369654"/>
            <a:ext cx="5549202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E17625-000E-DE8C-D2BB-BF2C76F514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76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7EDD78-7B60-BAE4-27E2-E58EB69FA9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6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EB2E19-C64F-693E-7AB0-86DC6BC8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9" y="987424"/>
            <a:ext cx="4025202" cy="2147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847D76-9409-1173-FE58-255E10B9E77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6798" y="3428999"/>
            <a:ext cx="4025202" cy="243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0F9C-6DBE-3DB5-4CC7-7B3B8226E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77169-0227-8FF8-F8DE-A36B5C6C1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2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14E50EE-6238-8422-41E9-1CD7DF2CD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0186" y="987425"/>
            <a:ext cx="4025202" cy="831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Master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ED5AFC-F61C-7671-C332-6217E244C5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30185" y="2049866"/>
            <a:ext cx="4025202" cy="3811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1pPr>
            <a:lvl2pPr marL="8001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2pPr>
            <a:lvl3pPr marL="12573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3pPr>
            <a:lvl4pPr marL="17145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4pPr>
            <a:lvl5pPr marL="21717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996058"/>
            <a:ext cx="59763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7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4FC66-E97E-E407-3C92-2622A30E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7310" y="0"/>
            <a:ext cx="859469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14E50EE-6238-8422-41E9-1CD7DF2C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96" y="1350333"/>
            <a:ext cx="2527997" cy="415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ED5AFC-F61C-7671-C332-6217E244C5E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7918" y="6129495"/>
            <a:ext cx="3137893" cy="591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Image credit: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86BBC3-7A5F-5727-12F1-692802F3B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E334CC-BA97-42D9-1C56-D1275FEEE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9017" y="267943"/>
            <a:ext cx="1341553" cy="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98CB114-9EBE-5D02-32B1-BD55C76DF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9944"/>
            <a:ext cx="12192000" cy="6858000"/>
            <a:chOff x="0" y="0"/>
            <a:chExt cx="12192000" cy="6858000"/>
          </a:xfrm>
        </p:grpSpPr>
        <p:pic>
          <p:nvPicPr>
            <p:cNvPr id="23" name="Picture 22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A548F951-EAC2-924F-07A1-611D20123F24}"/>
                </a:ext>
              </a:extLst>
            </p:cNvPr>
            <p:cNvPicPr/>
            <p:nvPr userDrawn="1"/>
          </p:nvPicPr>
          <p:blipFill>
            <a:blip r:embed="rId1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6747"/>
            <a:stretch>
              <a:fillRect/>
            </a:stretch>
          </p:blipFill>
          <p:spPr>
            <a:xfrm flipH="1">
              <a:off x="6096000" y="0"/>
              <a:ext cx="6096000" cy="4351338"/>
            </a:xfrm>
            <a:prstGeom prst="rect">
              <a:avLst/>
            </a:prstGeom>
          </p:spPr>
        </p:pic>
        <p:pic>
          <p:nvPicPr>
            <p:cNvPr id="24" name="Picture 23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9CE27538-A23E-E7E1-0EDB-463C5ABCB7F6}"/>
                </a:ext>
              </a:extLst>
            </p:cNvPr>
            <p:cNvPicPr/>
            <p:nvPr userDrawn="1"/>
          </p:nvPicPr>
          <p:blipFill>
            <a:blip r:embed="rId1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4" b="6747"/>
            <a:stretch>
              <a:fillRect/>
            </a:stretch>
          </p:blipFill>
          <p:spPr>
            <a:xfrm flipV="1">
              <a:off x="6096000" y="4351338"/>
              <a:ext cx="6096000" cy="2506662"/>
            </a:xfrm>
            <a:prstGeom prst="rect">
              <a:avLst/>
            </a:prstGeom>
          </p:spPr>
        </p:pic>
        <p:pic>
          <p:nvPicPr>
            <p:cNvPr id="25" name="Picture 24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7FE9A567-EC9E-96D0-1B6C-3794938A6F3A}"/>
                </a:ext>
              </a:extLst>
            </p:cNvPr>
            <p:cNvPicPr/>
            <p:nvPr userDrawn="1"/>
          </p:nvPicPr>
          <p:blipFill>
            <a:blip r:embed="rId1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6747"/>
            <a:stretch>
              <a:fillRect/>
            </a:stretch>
          </p:blipFill>
          <p:spPr>
            <a:xfrm flipH="1" flipV="1">
              <a:off x="0" y="2506662"/>
              <a:ext cx="6096000" cy="4351338"/>
            </a:xfrm>
            <a:prstGeom prst="rect">
              <a:avLst/>
            </a:prstGeom>
          </p:spPr>
        </p:pic>
        <p:pic>
          <p:nvPicPr>
            <p:cNvPr id="26" name="Picture 25" descr="A black background with white dots&#10;&#10;AI-generated content may be incorrect.">
              <a:extLst>
                <a:ext uri="{FF2B5EF4-FFF2-40B4-BE49-F238E27FC236}">
                  <a16:creationId xmlns:a16="http://schemas.microsoft.com/office/drawing/2014/main" id="{84B8D609-8CFC-2627-46D5-48A5B4C01BB7}"/>
                </a:ext>
              </a:extLst>
            </p:cNvPr>
            <p:cNvPicPr/>
            <p:nvPr userDrawn="1"/>
          </p:nvPicPr>
          <p:blipFill>
            <a:blip r:embed="rId1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4" b="6747"/>
            <a:stretch>
              <a:fillRect/>
            </a:stretch>
          </p:blipFill>
          <p:spPr>
            <a:xfrm flipV="1">
              <a:off x="0" y="0"/>
              <a:ext cx="6096000" cy="2506662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4A5299-C66C-1189-2EB4-60DBAEF2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7ECB5-DD70-3F59-D17A-FA4CF846C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798" y="1369654"/>
            <a:ext cx="11098404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90690A-1A13-88D4-8434-C3AF01DF5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39017" y="267943"/>
            <a:ext cx="1341553" cy="52231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6135481-45AB-A1D8-9F01-15D962C678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5399" y="6310639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1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8" r:id="rId9"/>
    <p:sldLayoutId id="2147483686" r:id="rId10"/>
    <p:sldLayoutId id="2147483692" r:id="rId11"/>
    <p:sldLayoutId id="2147483670" r:id="rId12"/>
    <p:sldLayoutId id="2147483671" r:id="rId13"/>
    <p:sldLayoutId id="214748367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3DE489-96F0-7347-0ED4-426448C39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03" y="267943"/>
            <a:ext cx="1346167" cy="52231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2895C10-B3D3-4787-AE73-AB113C6C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8" y="364798"/>
            <a:ext cx="9206753" cy="87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BB3700-7E21-B77F-5CD8-8741671E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798" y="1369654"/>
            <a:ext cx="11098404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FC4D7-A0EB-BF22-CE7F-3B73C75A9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2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1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1" r:id="rId8"/>
    <p:sldLayoutId id="2147483689" r:id="rId9"/>
    <p:sldLayoutId id="2147483687" r:id="rId10"/>
    <p:sldLayoutId id="2147483693" r:id="rId11"/>
    <p:sldLayoutId id="2147483683" r:id="rId12"/>
    <p:sldLayoutId id="2147483679" r:id="rId13"/>
    <p:sldLayoutId id="214748368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en-gb/office/improve-accessibility-with-the-accessibility-checker-a16f6de0-2f39-4a2b-8bd8-5ad801426c7f#PickTab=Windows&amp;picktab=window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en-gb/office/improve-accessibility-with-the-accessibility-checker-a16f6de0-2f39-4a2b-8bd8-5ad801426c7f#PickTab=Windows&amp;picktab=windows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mailto:info@eauc.org.uk" TargetMode="Externa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olourcontrast.cc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gb/office/video-create-accessible-links-in-word-28305cc8-3be2-417c-a313-dc22082d1ee0" TargetMode="External"/><Relationship Id="rId2" Type="http://schemas.openxmlformats.org/officeDocument/2006/relationships/hyperlink" Target="https://support.microsoft.com/en-gb/office/make-your-powerpoint-presentations-accessible-to-people-with-disabilities-6f7772b2-2f33-4bd2-8ca7-dae3b2b3ef25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support.microsoft.com/en-gb/office/make-your-powerpoint-presentations-accessible-to-people-with-disabilities-6f7772b2-2f33-4bd2-8ca7-dae3b2b3ef25#bkmk_savewin:~:text=Top%20of%20Page-,Add%20alt%20text%20to%20visuals,-Alt%20text%20help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bilitynet.org.uk/" TargetMode="Externa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3988-081C-A300-DB7D-85C2657F2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to make great and accessible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B13E4-1857-90CD-E6D0-2475BE1DB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dirty="0"/>
              <a:t>for events and conferences 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90E8A-4A63-7410-7203-193B6EF81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4823325"/>
            <a:ext cx="7946824" cy="3878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/>
              <a:t>March 2026 </a:t>
            </a:r>
          </a:p>
        </p:txBody>
      </p:sp>
    </p:spTree>
    <p:extLst>
      <p:ext uri="{BB962C8B-B14F-4D97-AF65-F5344CB8AC3E}">
        <p14:creationId xmlns:p14="http://schemas.microsoft.com/office/powerpoint/2010/main" val="220889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6957-AB01-F0E0-1A75-15827E057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8263-E030-F4AF-2D89-477588FB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(5 of 6)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E7C6C-01B5-4838-2B0E-0AFC3FDB8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Reading order</a:t>
            </a:r>
          </a:p>
          <a:p>
            <a:r>
              <a:rPr lang="en-GB" sz="2800" dirty="0"/>
              <a:t>Make sure slide contents can be read in the order you intend by screen readers</a:t>
            </a:r>
          </a:p>
          <a:p>
            <a:r>
              <a:rPr lang="en-GB" sz="2800" dirty="0"/>
              <a:t>Select </a:t>
            </a:r>
            <a:r>
              <a:rPr lang="en-GB" sz="2800" b="1" dirty="0"/>
              <a:t>Review, Check Accessibility </a:t>
            </a:r>
            <a:r>
              <a:rPr lang="en-GB" sz="2800" dirty="0"/>
              <a:t>and the </a:t>
            </a:r>
            <a:r>
              <a:rPr lang="en-GB" sz="2800" b="1" dirty="0"/>
              <a:t>Document Structure </a:t>
            </a:r>
            <a:r>
              <a:rPr lang="en-GB" sz="2800" dirty="0"/>
              <a:t>pane</a:t>
            </a:r>
            <a:r>
              <a:rPr lang="en-GB" sz="2800" b="1" dirty="0"/>
              <a:t> </a:t>
            </a:r>
            <a:r>
              <a:rPr lang="en-GB" sz="2800" dirty="0"/>
              <a:t>to check this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85324-312F-5362-9139-F95AE890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2F79CF-2FFA-55C2-2245-59FA3D9D9584}"/>
              </a:ext>
            </a:extLst>
          </p:cNvPr>
          <p:cNvSpPr txBox="1">
            <a:spLocks/>
          </p:cNvSpPr>
          <p:nvPr/>
        </p:nvSpPr>
        <p:spPr>
          <a:xfrm>
            <a:off x="6096000" y="1369653"/>
            <a:ext cx="5180762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1" dirty="0"/>
              <a:t>More information </a:t>
            </a:r>
          </a:p>
          <a:p>
            <a:r>
              <a:rPr lang="en-GB" sz="2800" dirty="0">
                <a:solidFill>
                  <a:srgbClr val="306EB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use the Accessibility Checker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372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9830-2835-65B5-BD6E-47B714729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A93D-5BF6-902B-7E0C-DB3BCF87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(6 of 6)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A72F2-B70D-43AC-71F3-2820CFCC5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dirty="0"/>
              <a:t>Use the accessibility checker</a:t>
            </a:r>
          </a:p>
          <a:p>
            <a:r>
              <a:rPr lang="en-GB" sz="2800" dirty="0"/>
              <a:t>Before sending EAUC your presentation, select the </a:t>
            </a:r>
            <a:r>
              <a:rPr lang="en-GB" sz="2800" b="1" dirty="0"/>
              <a:t>Review</a:t>
            </a:r>
            <a:r>
              <a:rPr lang="en-GB" sz="2800" dirty="0"/>
              <a:t> tab and select </a:t>
            </a:r>
            <a:r>
              <a:rPr lang="en-GB" sz="2800" b="1" dirty="0"/>
              <a:t>Check Accessibility </a:t>
            </a:r>
            <a:r>
              <a:rPr lang="en-GB" sz="2800" dirty="0"/>
              <a:t>to open the accessibility pane and follow the recommendations</a:t>
            </a:r>
          </a:p>
          <a:p>
            <a:r>
              <a:rPr lang="en-GB" sz="2800" dirty="0"/>
              <a:t>Send your presentation to us as a PowerPoint file to preserve the accessibility features</a:t>
            </a: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3AD57-9B35-FBC1-BDA7-D90233F02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C98BCC-85D9-6B9E-0E47-5F72B86845BE}"/>
              </a:ext>
            </a:extLst>
          </p:cNvPr>
          <p:cNvSpPr txBox="1">
            <a:spLocks/>
          </p:cNvSpPr>
          <p:nvPr/>
        </p:nvSpPr>
        <p:spPr>
          <a:xfrm>
            <a:off x="6096000" y="1369653"/>
            <a:ext cx="5180762" cy="48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1" dirty="0"/>
              <a:t>More information </a:t>
            </a:r>
          </a:p>
          <a:p>
            <a:r>
              <a:rPr lang="en-GB" sz="2800" dirty="0">
                <a:solidFill>
                  <a:srgbClr val="306EB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use the Accessibility Checker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3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6C1E0-EEDF-EE76-DE0D-CA546C633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82633-1837-E5AC-98BF-CBA9FC94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2: </a:t>
            </a:r>
            <a:br>
              <a:rPr lang="en-GB" dirty="0"/>
            </a:br>
            <a:r>
              <a:rPr lang="en-GB" b="0" dirty="0"/>
              <a:t>During your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D5CB3-4249-CF26-E588-40555D9FB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8" name="Picture Placeholder 17" descr="a group of people huddled around a table at an event. They have laptops and keep cups in front of them. They are laughing and smiling ">
            <a:extLst>
              <a:ext uri="{FF2B5EF4-FFF2-40B4-BE49-F238E27FC236}">
                <a16:creationId xmlns:a16="http://schemas.microsoft.com/office/drawing/2014/main" id="{72EB8ED9-0322-2B56-0E4F-49F275AE7A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94" b="30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E9C0-1526-DF23-1ADA-E78BE33E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the session (1 of 4)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6BE50-2203-C604-A4B7-6DC01A673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600" b="1" dirty="0"/>
              <a:t>General principles for the format of your session</a:t>
            </a:r>
          </a:p>
          <a:p>
            <a:r>
              <a:rPr lang="en-GB" sz="2600" dirty="0">
                <a:ea typeface="Tahoma"/>
                <a:cs typeface="Tahoma"/>
              </a:rPr>
              <a:t>If a delegate has requested additional support, you will be informed of this before your session so we can work with you to make the necessary accommodations</a:t>
            </a:r>
          </a:p>
          <a:p>
            <a:r>
              <a:rPr lang="en-GB" sz="2600" dirty="0">
                <a:ea typeface="Tahoma"/>
                <a:cs typeface="Tahoma"/>
              </a:rPr>
              <a:t>Set expectations early. For example, explain the format of the session, any breaks and how any interaction will work</a:t>
            </a:r>
          </a:p>
          <a:p>
            <a:pPr marL="457200" lvl="1" indent="0">
              <a:buNone/>
            </a:pPr>
            <a:endParaRPr lang="en-GB" sz="2600" dirty="0"/>
          </a:p>
          <a:p>
            <a:pPr lvl="1"/>
            <a:endParaRPr lang="en-GB" sz="2600" dirty="0"/>
          </a:p>
          <a:p>
            <a:pPr marL="0" indent="0">
              <a:buNone/>
            </a:pPr>
            <a:endParaRPr lang="en-GB" sz="31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F68FC-1A82-0734-7F5C-27FAB8AE6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8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AFE0-E358-9E7D-0D77-542E0F62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1D3D-12CD-E484-75CE-24F2DEFB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the session (2 of 4)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2EE60-5354-E0FD-3D40-A1F4890ED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/>
              <a:t>Offer people a range of ways they can participate and digest information. </a:t>
            </a:r>
          </a:p>
          <a:p>
            <a:pPr marL="0" indent="0">
              <a:buNone/>
            </a:pPr>
            <a:r>
              <a:rPr lang="en-GB" sz="2600" dirty="0"/>
              <a:t>For example: </a:t>
            </a:r>
          </a:p>
          <a:p>
            <a:pPr lvl="1"/>
            <a:r>
              <a:rPr lang="en-GB" sz="2600" dirty="0"/>
              <a:t>When showing a video, ensure there are subtitles for people who may have hearing difficulties. </a:t>
            </a:r>
          </a:p>
          <a:p>
            <a:pPr lvl="1"/>
            <a:r>
              <a:rPr lang="en-GB" sz="2600" dirty="0"/>
              <a:t>If using QR polls or forms, explain the task, give time to complete it and offer an alternative way to participate for those that may not be digitally confident</a:t>
            </a:r>
          </a:p>
          <a:p>
            <a:pPr marL="457200" lvl="1" indent="0">
              <a:buNone/>
            </a:pPr>
            <a:endParaRPr lang="en-GB" sz="2600" dirty="0">
              <a:ea typeface="Tahoma"/>
              <a:cs typeface="Tahoma"/>
            </a:endParaRPr>
          </a:p>
          <a:p>
            <a:pPr lvl="1"/>
            <a:endParaRPr lang="en-GB" sz="2600" dirty="0"/>
          </a:p>
          <a:p>
            <a:pPr marL="0" indent="0">
              <a:buNone/>
            </a:pPr>
            <a:endParaRPr lang="en-GB" sz="31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F469-15D4-178F-F04B-097875A6D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314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C39AB-757F-21D5-2D6C-4E3B668A6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6866-75CF-DC90-59C7-6798B5A4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the session (3 of 4)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EFB3B-D8A3-EB17-0888-01BF098C3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>
                <a:ea typeface="Tahoma"/>
                <a:cs typeface="Tahoma"/>
              </a:rPr>
              <a:t>When delivering your session, please also keep in mind plain, inclusive language and delivery. For example: </a:t>
            </a:r>
          </a:p>
          <a:p>
            <a:pPr lvl="1"/>
            <a:r>
              <a:rPr lang="en-GB" sz="2600" dirty="0">
                <a:ea typeface="Tahoma"/>
                <a:cs typeface="Tahoma"/>
              </a:rPr>
              <a:t>explain any abbreviations or acronyms </a:t>
            </a:r>
          </a:p>
          <a:p>
            <a:pPr lvl="1"/>
            <a:r>
              <a:rPr lang="en-GB" sz="2600" dirty="0">
                <a:ea typeface="Tahoma"/>
                <a:cs typeface="Tahoma"/>
              </a:rPr>
              <a:t>use examples and give context </a:t>
            </a:r>
          </a:p>
          <a:p>
            <a:pPr lvl="1"/>
            <a:r>
              <a:rPr lang="en-GB" sz="2600" dirty="0">
                <a:ea typeface="Tahoma"/>
                <a:cs typeface="Tahoma"/>
              </a:rPr>
              <a:t>speak at a steady pace </a:t>
            </a:r>
          </a:p>
          <a:p>
            <a:pPr lvl="1"/>
            <a:r>
              <a:rPr lang="en-GB" sz="2600" dirty="0">
                <a:ea typeface="Tahoma"/>
                <a:cs typeface="Tahoma"/>
              </a:rPr>
              <a:t>have a clear format for your session: consider a beginning, middle and end</a:t>
            </a:r>
          </a:p>
          <a:p>
            <a:pPr lvl="1"/>
            <a:endParaRPr lang="en-GB" sz="2600" dirty="0">
              <a:ea typeface="Tahoma"/>
              <a:cs typeface="Tahoma"/>
            </a:endParaRPr>
          </a:p>
          <a:p>
            <a:pPr marL="457200" lvl="1" indent="0">
              <a:buNone/>
            </a:pPr>
            <a:endParaRPr lang="en-GB" sz="2600" dirty="0">
              <a:ea typeface="Tahoma"/>
              <a:cs typeface="Tahoma"/>
            </a:endParaRPr>
          </a:p>
          <a:p>
            <a:pPr lvl="1"/>
            <a:endParaRPr lang="en-GB" sz="2600" dirty="0"/>
          </a:p>
          <a:p>
            <a:pPr marL="0" indent="0">
              <a:buNone/>
            </a:pPr>
            <a:endParaRPr lang="en-GB" sz="31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1F9D6-F842-B56E-74E0-C172B9F8F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77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A2AA6-F53D-2FEB-DA90-21D6FE6C1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1C93-3F46-842C-1D38-01F0C8B5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the session (4 of 4)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78C33-03EB-64C4-1F79-A2FC07611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600" b="1" dirty="0"/>
              <a:t>Question and answer sessions</a:t>
            </a:r>
          </a:p>
          <a:p>
            <a:r>
              <a:rPr lang="en-GB" sz="2600" dirty="0"/>
              <a:t>Use a microphone whenever provided</a:t>
            </a:r>
            <a:endParaRPr lang="en-US" sz="2600" dirty="0"/>
          </a:p>
          <a:p>
            <a:pPr lvl="0"/>
            <a:r>
              <a:rPr lang="en-GB" sz="2600" dirty="0"/>
              <a:t>Repeat audience questions into the microphone before answering</a:t>
            </a:r>
            <a:endParaRPr lang="en-US" sz="2600" dirty="0"/>
          </a:p>
          <a:p>
            <a:pPr lvl="0"/>
            <a:r>
              <a:rPr lang="en-GB" sz="2600" dirty="0"/>
              <a:t>Welcome one speaker at a time to ask their question. Avoid “shouted from the back” discussions that could exclude people with hearing difficulties</a:t>
            </a:r>
            <a:endParaRPr lang="en-US" sz="2600" dirty="0"/>
          </a:p>
          <a:p>
            <a:pPr lvl="0"/>
            <a:r>
              <a:rPr lang="en-GB" sz="2600" dirty="0"/>
              <a:t>Build in thinking time after questions. A silent count to five can be powerful!</a:t>
            </a:r>
            <a:endParaRPr lang="en-US" sz="2600" dirty="0"/>
          </a:p>
          <a:p>
            <a:pPr lvl="0"/>
            <a:r>
              <a:rPr lang="en-GB" sz="2600" dirty="0"/>
              <a:t>When using flipcharts or whiteboards, read out what you write</a:t>
            </a:r>
          </a:p>
          <a:p>
            <a:pPr lvl="0"/>
            <a:r>
              <a:rPr lang="en-GB" sz="2600" dirty="0"/>
              <a:t>Give people different ways to ask questions: verbal or written for example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16AA0-5F82-3AD4-D443-6E60CE5F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| </a:t>
            </a:r>
            <a:fld id="{7DEB052E-1DEE-A94B-BB15-54741DC07FF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86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6F5E2-3387-EB28-AB60-7A3153AF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rees in front of a university building">
            <a:extLst>
              <a:ext uri="{FF2B5EF4-FFF2-40B4-BE49-F238E27FC236}">
                <a16:creationId xmlns:a16="http://schemas.microsoft.com/office/drawing/2014/main" id="{BCF5CBC6-C3C0-38F0-A6BF-067EAB0CF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18" r="13918"/>
          <a:stretch>
            <a:fillRect/>
          </a:stretch>
        </p:blipFill>
        <p:spPr>
          <a:xfrm>
            <a:off x="0" y="0"/>
            <a:ext cx="7419975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343DED-4C2E-E9C8-F380-65778634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3: Post breakout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4FE96-9B7F-1C69-FCE0-6D9A817CF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2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E9DD-614D-FA5F-3BCF-7E324231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Share your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4F3D-0A6F-20CB-57C1-B0958AE2D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Share slides in PowerPoint (.ppt) to keep the accessibility features</a:t>
            </a:r>
          </a:p>
          <a:p>
            <a:r>
              <a:rPr lang="en-GB" sz="2600" dirty="0"/>
              <a:t>Use meaningful file names. For example: SessionTitle_SpeakerName_EAUC_2026</a:t>
            </a:r>
          </a:p>
          <a:p>
            <a:pPr lvl="0"/>
            <a:r>
              <a:rPr lang="en-GB" sz="2600" dirty="0"/>
              <a:t>For recorded sessions, please provide a transcript where possible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72188-3327-4B34-BB2B-E1DD14A3D3D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dirty="0"/>
              <a:t>Add your contact details to the end of the presentation</a:t>
            </a:r>
          </a:p>
          <a:p>
            <a:r>
              <a:rPr lang="en-GB" dirty="0"/>
              <a:t>If seeking feedback, keep it short and offer alternative routes. For example, a QR form, email and verbal feedback</a:t>
            </a:r>
            <a:endParaRPr lang="en-US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422A4-D565-128A-FD81-DBDEB11AA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321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0ABD-C829-A021-D7BC-9B955FB27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035E1-5A61-3C24-AEE3-6B518921A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CE1D883-BA67-5C65-8C0A-04EC5D3D51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DD66C4-8C37-0689-8527-58E5C7E50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r>
              <a:rPr lang="en-US"/>
              <a:t>Email: 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info@eauc.org.uk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</a:p>
          <a:p>
            <a:pPr marL="0" indent="0"/>
            <a:r>
              <a:rPr lang="en-US"/>
              <a:t>Tel:</a:t>
            </a:r>
            <a:r>
              <a:rPr lang="en-GB" sz="3200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+44 (0)1242 714 321 </a:t>
            </a:r>
            <a:r>
              <a:rPr lang="en-GB" sz="3200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CB7F0A-9B06-D93B-B95D-A320AB7E8F8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2091" y="5905287"/>
            <a:ext cx="10269509" cy="388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100">
                <a:latin typeface="Aptos" panose="020B0004020202020204" pitchFamily="34" charset="0"/>
              </a:rPr>
              <a:t>EAUC – The Environmental Association for Universities and Colleges is a charity, no: 1106172 and company limited by guarantee in England &amp; Wales, no: 05183502. ©EAUC. All rights reserved. Although every reasonable effort has been made to ensure that the information contained in this document is accurate, EAUC does not warrant its accuracy and disclaims any </a:t>
            </a:r>
            <a:r>
              <a:rPr lang="en-GB" sz="1100"/>
              <a:t>liability for its use. </a:t>
            </a:r>
            <a:endParaRPr lang="en-US" sz="1100"/>
          </a:p>
        </p:txBody>
      </p:sp>
      <p:pic>
        <p:nvPicPr>
          <p:cNvPr id="18" name="Picture 17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1150CB35-F54B-EB9B-5F79-263A8C6D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44" y="2727263"/>
            <a:ext cx="1498956" cy="14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4F70D-66CD-7396-FC37-8D5BBB7D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E099D-0C44-2362-BE06-B666AFDBB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810531-46F1-174A-FC7F-685AFB80D5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Part 1</a:t>
            </a:r>
            <a:r>
              <a:rPr lang="en-GB" dirty="0"/>
              <a:t>: Planning your breakout session: creating presentations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Part 2</a:t>
            </a:r>
            <a:r>
              <a:rPr lang="en-GB" dirty="0"/>
              <a:t>: During the breakout session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Part 3</a:t>
            </a:r>
            <a:r>
              <a:rPr lang="en-GB" dirty="0"/>
              <a:t>: Post breakout session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95A60-5E18-31E1-421D-744C4EE7007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47919" y="6356350"/>
            <a:ext cx="4815968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Picture Placeholder 9" descr="A close up of a plant on a bamboo balcony in a university&#10;&#10;">
            <a:extLst>
              <a:ext uri="{FF2B5EF4-FFF2-40B4-BE49-F238E27FC236}">
                <a16:creationId xmlns:a16="http://schemas.microsoft.com/office/drawing/2014/main" id="{369962C6-E7C9-0617-AFCA-9C36120D9F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352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09F4-E590-49DE-6B81-B81E26B8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9B4F6-B35B-545C-9E94-E43DA0670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There are more than 4.4 million disabled people in work (Source: Ability Net).</a:t>
            </a:r>
          </a:p>
          <a:p>
            <a:pPr>
              <a:lnSpc>
                <a:spcPct val="120000"/>
              </a:lnSpc>
            </a:pPr>
            <a:r>
              <a:rPr lang="en-GB" dirty="0"/>
              <a:t>People may experience more than one condition or disability at the same time.</a:t>
            </a:r>
          </a:p>
          <a:p>
            <a:pPr>
              <a:lnSpc>
                <a:spcPct val="120000"/>
              </a:lnSpc>
            </a:pPr>
            <a:r>
              <a:rPr lang="en-US" dirty="0">
                <a:ea typeface="Tahoma"/>
                <a:cs typeface="Tahoma"/>
              </a:rPr>
              <a:t>We have a legal duty to ensure that our services are accessible to everyone and that we do not discriminate against people with disabilities.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118C2-64DC-6FDB-BF56-02DFADC7A12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A91BC-BE57-B2CE-51DE-2783C4237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Placeholder 8" descr="A group of students studying individually in a classroom&#10;">
            <a:extLst>
              <a:ext uri="{FF2B5EF4-FFF2-40B4-BE49-F238E27FC236}">
                <a16:creationId xmlns:a16="http://schemas.microsoft.com/office/drawing/2014/main" id="{96882588-AD25-CCAF-F2FE-3B08DCBF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16" r="23916"/>
          <a:stretch>
            <a:fillRect/>
          </a:stretch>
        </p:blipFill>
        <p:spPr>
          <a:xfrm>
            <a:off x="6464440" y="1300541"/>
            <a:ext cx="5033388" cy="48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98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35D68-1619-17B0-D713-B42CBBD2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8973-2C6C-660B-FE1B-868A5CB2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this resource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58354-2BD5-7D32-53D0-270988A31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These slides outline the key things you should do to ensure your session is accessible to all participants </a:t>
            </a:r>
            <a:r>
              <a:rPr lang="en-GB" b="1" dirty="0"/>
              <a:t>before, during and after </a:t>
            </a:r>
            <a:r>
              <a:rPr lang="en-GB" dirty="0"/>
              <a:t>the session</a:t>
            </a:r>
          </a:p>
          <a:p>
            <a:r>
              <a:rPr lang="en-GB" dirty="0">
                <a:ea typeface="Tahoma"/>
                <a:cs typeface="Tahoma"/>
              </a:rPr>
              <a:t>It is not a complete list but gives you a starting point</a:t>
            </a:r>
          </a:p>
          <a:p>
            <a:r>
              <a:rPr lang="en-GB" dirty="0">
                <a:ea typeface="Tahoma"/>
                <a:cs typeface="Tahoma"/>
              </a:rPr>
              <a:t>Please check your own institution’s accessibility guidance for further information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52509-6C61-FAAE-FCDA-D8AF0784462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dirty="0"/>
              <a:t>We’ll add your slides to the resource hub on the EAUC website after the event </a:t>
            </a:r>
          </a:p>
          <a:p>
            <a:r>
              <a:rPr lang="en-GB" dirty="0"/>
              <a:t>It’s therefore important that your presentation is not only accessible on the day, but could be read by people using screen readers and other assistive technologies afterwards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98CAD-B6E9-2ECB-7909-B9721D3FD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students studying individually in a classroom">
            <a:extLst>
              <a:ext uri="{FF2B5EF4-FFF2-40B4-BE49-F238E27FC236}">
                <a16:creationId xmlns:a16="http://schemas.microsoft.com/office/drawing/2014/main" id="{760E9832-8038-08F9-1928-93705F7039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45" r="2294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994122-942A-81AC-EEED-C536C635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1: </a:t>
            </a:r>
            <a:r>
              <a:rPr lang="en-GB" b="0" dirty="0"/>
              <a:t>Planning your breakout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C4D5-EE16-6FF0-A244-7AFE4664B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4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CA903-BD07-F6D3-F1F2-80E5EE7C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54A4-55DC-DF8A-8928-88AE3EA4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(1 of 6)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DF35F-2CFF-5E28-5DAC-1CBCFB4DE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Text </a:t>
            </a:r>
          </a:p>
          <a:p>
            <a:r>
              <a:rPr lang="en-GB" dirty="0"/>
              <a:t>For headings and body text, please use a minimum text size of 24pt</a:t>
            </a:r>
          </a:p>
          <a:p>
            <a:r>
              <a:rPr lang="en-GB" dirty="0"/>
              <a:t>Please use one of these fonts:</a:t>
            </a:r>
          </a:p>
          <a:p>
            <a:pPr lvl="1"/>
            <a:r>
              <a:rPr lang="en-GB" dirty="0"/>
              <a:t>Aptos</a:t>
            </a:r>
          </a:p>
          <a:p>
            <a:pPr lvl="1"/>
            <a:r>
              <a:rPr lang="en-GB" dirty="0">
                <a:cs typeface="Arial" panose="020B0604020202020204" pitchFamily="34" charset="0"/>
              </a:rPr>
              <a:t>Arial</a:t>
            </a:r>
          </a:p>
          <a:p>
            <a:pPr lvl="1"/>
            <a:r>
              <a:rPr lang="en-GB" dirty="0">
                <a:cs typeface="Helvetica" panose="020B0604020202020204" pitchFamily="34" charset="0"/>
              </a:rPr>
              <a:t>Helvetica</a:t>
            </a:r>
          </a:p>
          <a:p>
            <a:pPr lvl="1"/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Tahoma</a:t>
            </a:r>
            <a:endParaRPr lang="en-GB" dirty="0"/>
          </a:p>
          <a:p>
            <a:pPr lvl="1"/>
            <a:r>
              <a:rPr lang="en-GB" dirty="0">
                <a:ea typeface="Verdana" panose="020B0604030504040204" pitchFamily="34" charset="0"/>
              </a:rPr>
              <a:t>Verdana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C5690-3B19-476D-B230-9AA8E629385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Ensure there is sufficient colour contrast between the text colour and background colour. You can check this using a </a:t>
            </a:r>
            <a:r>
              <a:rPr lang="en-GB" dirty="0">
                <a:hlinkClick r:id="rId2"/>
              </a:rPr>
              <a:t>colour contrast checker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92E1C-F7EF-256E-8E64-059979A8A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96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1B88-93E6-3371-964A-B1425419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(2 of 6)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0D7A-CE96-78E1-F4FE-54272572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Hyperlinks </a:t>
            </a:r>
          </a:p>
          <a:p>
            <a:r>
              <a:rPr lang="en-GB" dirty="0"/>
              <a:t>Screen readers often allow users navigate pages by links </a:t>
            </a:r>
          </a:p>
          <a:p>
            <a:r>
              <a:rPr lang="en-GB" dirty="0"/>
              <a:t>Please ensure hyperlinked text is meaningful on its own. Avoid vague phrases such as “click here” or “on this website” </a:t>
            </a:r>
          </a:p>
          <a:p>
            <a:r>
              <a:rPr lang="en-GB" dirty="0"/>
              <a:t>The links on the right are examples of good practice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B7C87-A061-2462-43AA-FF4FA3700EE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More information: </a:t>
            </a:r>
          </a:p>
          <a:p>
            <a:pPr lvl="1"/>
            <a:r>
              <a:rPr lang="en-GB" dirty="0">
                <a:hlinkClick r:id="rId2"/>
              </a:rPr>
              <a:t>Make your PowerPoint presentations accessible to people with disabilities. 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Create accessible links in Word.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09D4F-AB39-DFBC-74AE-6B4E4931D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1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C47D-2F23-A032-D8C9-9AD6F3A5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A764-A18B-273B-F95F-58D7C3171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(3 of 6)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A17D7-3D01-B6A0-5F14-E2AC186A3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How much information? </a:t>
            </a:r>
          </a:p>
          <a:p>
            <a:r>
              <a:rPr lang="en-GB" sz="2600" dirty="0"/>
              <a:t>Avoid overloading the slides with too much information</a:t>
            </a:r>
          </a:p>
          <a:p>
            <a:r>
              <a:rPr lang="en-GB" sz="2600" dirty="0">
                <a:ea typeface="Verdana" panose="020B0604030504040204" pitchFamily="34" charset="0"/>
              </a:rPr>
              <a:t>As a general rule, aim to use the </a:t>
            </a:r>
            <a:r>
              <a:rPr lang="en-GB" sz="2600" b="1" dirty="0">
                <a:ea typeface="Verdana" panose="020B0604030504040204" pitchFamily="34" charset="0"/>
              </a:rPr>
              <a:t>three times three </a:t>
            </a:r>
            <a:r>
              <a:rPr lang="en-GB" sz="2600" dirty="0">
                <a:ea typeface="Verdana" panose="020B0604030504040204" pitchFamily="34" charset="0"/>
              </a:rPr>
              <a:t>method: include no more than </a:t>
            </a:r>
            <a:r>
              <a:rPr lang="en-GB" sz="2600" b="1" dirty="0">
                <a:ea typeface="Verdana" panose="020B0604030504040204" pitchFamily="34" charset="0"/>
              </a:rPr>
              <a:t>three messages </a:t>
            </a:r>
            <a:r>
              <a:rPr lang="en-GB" sz="2600" dirty="0">
                <a:ea typeface="Verdana" panose="020B0604030504040204" pitchFamily="34" charset="0"/>
              </a:rPr>
              <a:t>and supporting ideas per slide</a:t>
            </a:r>
            <a:endParaRPr lang="en-GB" dirty="0">
              <a:ea typeface="Verdana" panose="020B0604030504040204" pitchFamily="34" charset="0"/>
            </a:endParaRPr>
          </a:p>
          <a:p>
            <a:endParaRPr lang="en-GB" dirty="0"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EC480-88DC-35EF-D922-BA635B51D6D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endParaRPr lang="en-GB" dirty="0">
              <a:ea typeface="Tahoma"/>
              <a:cs typeface="Tahoma"/>
            </a:endParaRPr>
          </a:p>
          <a:p>
            <a:r>
              <a:rPr lang="en-GB" sz="2600" dirty="0">
                <a:ea typeface="Tahoma"/>
                <a:cs typeface="Tahoma"/>
              </a:rPr>
              <a:t>When presenting numerical data, aim to give context and use comparisons to make concepts relatable</a:t>
            </a:r>
          </a:p>
          <a:p>
            <a:r>
              <a:rPr lang="en-GB" sz="2600" dirty="0">
                <a:ea typeface="Tahoma"/>
                <a:cs typeface="Tahoma"/>
              </a:rPr>
              <a:t>For example, the </a:t>
            </a:r>
            <a:r>
              <a:rPr lang="en-GB" sz="2600" dirty="0"/>
              <a:t>UK universities’ estates alone cover a total area of 6,390 hectares. This equates to a town the size of Guildford, Chesterfield or Stirling.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F364D-5600-157A-797E-4FA3FF355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45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A5CA4-36B5-5009-93D2-02BD227B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43BD-C40A-A530-1478-DF70D84B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presentations (4 of 6)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E173-0790-5A5F-3642-8CDC1A86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b="1" dirty="0"/>
              <a:t>Images, graphs and charts </a:t>
            </a:r>
          </a:p>
          <a:p>
            <a:r>
              <a:rPr lang="en-GB" sz="2600" dirty="0"/>
              <a:t>Include </a:t>
            </a:r>
            <a:r>
              <a:rPr lang="en-GB" sz="2600" dirty="0">
                <a:hlinkClick r:id="rId2"/>
              </a:rPr>
              <a:t>alternative text (alt text) on all visuals</a:t>
            </a:r>
            <a:endParaRPr lang="en-GB" sz="2600" dirty="0"/>
          </a:p>
          <a:p>
            <a:r>
              <a:rPr lang="en-GB" sz="2600" dirty="0"/>
              <a:t>Do not rely on colour as the only way to convey meaning</a:t>
            </a:r>
          </a:p>
          <a:p>
            <a:pPr lvl="1"/>
            <a:r>
              <a:rPr lang="en-GB" sz="2600" dirty="0"/>
              <a:t>For example, when explaining the graph on the right, avoid saying “the orange line shows..” </a:t>
            </a:r>
          </a:p>
          <a:p>
            <a:pPr lvl="1"/>
            <a:r>
              <a:rPr lang="en-GB" sz="2600" dirty="0"/>
              <a:t>Instead, you can say “the line with the triangles shows..”. </a:t>
            </a:r>
          </a:p>
          <a:p>
            <a:r>
              <a:rPr lang="en-GB" dirty="0"/>
              <a:t>Limit animations to one per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5E280-81C6-580E-D1C2-317ED01F9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| </a:t>
            </a:r>
            <a:fld id="{7DEB052E-1DEE-A94B-BB15-54741DC07FF3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6" name="Group 5" descr="2 graphs appear side by side. One graph shows plant sales by year using only coloured lines. The other graphs has coloured lines with shapes. ">
            <a:extLst>
              <a:ext uri="{FF2B5EF4-FFF2-40B4-BE49-F238E27FC236}">
                <a16:creationId xmlns:a16="http://schemas.microsoft.com/office/drawing/2014/main" id="{BA0CBC7D-AA81-9814-9B8F-2E23DD15FFE4}"/>
              </a:ext>
            </a:extLst>
          </p:cNvPr>
          <p:cNvGrpSpPr/>
          <p:nvPr/>
        </p:nvGrpSpPr>
        <p:grpSpPr>
          <a:xfrm>
            <a:off x="6096000" y="1665707"/>
            <a:ext cx="5895071" cy="3740808"/>
            <a:chOff x="6082286" y="2095466"/>
            <a:chExt cx="5895071" cy="3740808"/>
          </a:xfrm>
        </p:grpSpPr>
        <p:pic>
          <p:nvPicPr>
            <p:cNvPr id="7" name="Picture 2" descr="A graph showing sales of shrubs, trees and perennials over time. The three lines are yellow, green and red.">
              <a:extLst>
                <a:ext uri="{FF2B5EF4-FFF2-40B4-BE49-F238E27FC236}">
                  <a16:creationId xmlns:a16="http://schemas.microsoft.com/office/drawing/2014/main" id="{6A41987E-01DA-ED0A-446A-A2BF98D8C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095466"/>
              <a:ext cx="3119919" cy="169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The same graph as before but with different shaped data points for each line eg shrubs have triangles on the line.">
              <a:extLst>
                <a:ext uri="{FF2B5EF4-FFF2-40B4-BE49-F238E27FC236}">
                  <a16:creationId xmlns:a16="http://schemas.microsoft.com/office/drawing/2014/main" id="{CCAFE06A-94A3-146D-3FFB-7B2A82A3A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286" y="4142604"/>
              <a:ext cx="3147346" cy="169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1DA593-FE69-3B90-8593-ED26F9E79E02}"/>
                </a:ext>
              </a:extLst>
            </p:cNvPr>
            <p:cNvSpPr txBox="1"/>
            <p:nvPr/>
          </p:nvSpPr>
          <p:spPr>
            <a:xfrm>
              <a:off x="9479667" y="2257063"/>
              <a:ext cx="24306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Figure 1: </a:t>
              </a:r>
            </a:p>
            <a:p>
              <a:r>
                <a:rPr lang="en-GB" dirty="0"/>
                <a:t>This graph would be difficult to read for people with colour vision deficiencies.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196FB9-3B6D-46F4-3FA9-CB3F49CFD26A}"/>
                </a:ext>
              </a:extLst>
            </p:cNvPr>
            <p:cNvSpPr txBox="1"/>
            <p:nvPr/>
          </p:nvSpPr>
          <p:spPr>
            <a:xfrm>
              <a:off x="9546675" y="4142604"/>
              <a:ext cx="24306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Figure 2: </a:t>
              </a:r>
            </a:p>
            <a:p>
              <a:r>
                <a:rPr lang="en-GB" dirty="0"/>
                <a:t>This graph is better as shapes have been used to differentiate the lines.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26FA34-19F9-FA59-01CD-F42210271E10}"/>
              </a:ext>
            </a:extLst>
          </p:cNvPr>
          <p:cNvSpPr txBox="1"/>
          <p:nvPr/>
        </p:nvSpPr>
        <p:spPr>
          <a:xfrm>
            <a:off x="6009134" y="5390651"/>
            <a:ext cx="280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Source: Ability 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43148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EAUC 1">
      <a:dk1>
        <a:srgbClr val="3A464B"/>
      </a:dk1>
      <a:lt1>
        <a:srgbClr val="FFFFFF"/>
      </a:lt1>
      <a:dk2>
        <a:srgbClr val="1D416D"/>
      </a:dk2>
      <a:lt2>
        <a:srgbClr val="F6F3EC"/>
      </a:lt2>
      <a:accent1>
        <a:srgbClr val="316CB3"/>
      </a:accent1>
      <a:accent2>
        <a:srgbClr val="F3AE6A"/>
      </a:accent2>
      <a:accent3>
        <a:srgbClr val="E8704E"/>
      </a:accent3>
      <a:accent4>
        <a:srgbClr val="29A191"/>
      </a:accent4>
      <a:accent5>
        <a:srgbClr val="E0D8CD"/>
      </a:accent5>
      <a:accent6>
        <a:srgbClr val="31616F"/>
      </a:accent6>
      <a:hlink>
        <a:srgbClr val="306EB3"/>
      </a:hlink>
      <a:folHlink>
        <a:srgbClr val="3161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AUC Powerpoint Template NOV 2025" id="{AF65A62C-BC43-6848-B0D1-7DDC8CBFA0C6}" vid="{5B4CD0F4-4ECD-0242-8B73-90442F2B2172}"/>
    </a:ext>
  </a:extLst>
</a:theme>
</file>

<file path=ppt/theme/theme2.xml><?xml version="1.0" encoding="utf-8"?>
<a:theme xmlns:a="http://schemas.openxmlformats.org/drawingml/2006/main" name="1_Dark Background">
  <a:themeElements>
    <a:clrScheme name="EAUC 1">
      <a:dk1>
        <a:srgbClr val="3A464B"/>
      </a:dk1>
      <a:lt1>
        <a:srgbClr val="FFFFFF"/>
      </a:lt1>
      <a:dk2>
        <a:srgbClr val="1D416D"/>
      </a:dk2>
      <a:lt2>
        <a:srgbClr val="F6F3EC"/>
      </a:lt2>
      <a:accent1>
        <a:srgbClr val="316CB3"/>
      </a:accent1>
      <a:accent2>
        <a:srgbClr val="F3AE6A"/>
      </a:accent2>
      <a:accent3>
        <a:srgbClr val="E8704E"/>
      </a:accent3>
      <a:accent4>
        <a:srgbClr val="29A191"/>
      </a:accent4>
      <a:accent5>
        <a:srgbClr val="E0D8CD"/>
      </a:accent5>
      <a:accent6>
        <a:srgbClr val="31616F"/>
      </a:accent6>
      <a:hlink>
        <a:srgbClr val="306EB3"/>
      </a:hlink>
      <a:folHlink>
        <a:srgbClr val="3161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AUC Powerpoint Template NOV 2025" id="{AF65A62C-BC43-6848-B0D1-7DDC8CBFA0C6}" vid="{43B6235D-123F-AF43-8CDE-E525B583DD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F951037A31042B6E440BC779688DD" ma:contentTypeVersion="13" ma:contentTypeDescription="Create a new document." ma:contentTypeScope="" ma:versionID="6d032f964c5ca70a15ff65051c4404a9">
  <xsd:schema xmlns:xsd="http://www.w3.org/2001/XMLSchema" xmlns:xs="http://www.w3.org/2001/XMLSchema" xmlns:p="http://schemas.microsoft.com/office/2006/metadata/properties" xmlns:ns2="567d33d6-74b1-40cc-bb5f-4c147e6bee91" xmlns:ns3="a1f2d081-ca5f-4723-bef7-b8099715e29e" targetNamespace="http://schemas.microsoft.com/office/2006/metadata/properties" ma:root="true" ma:fieldsID="405f3e11cddc6c3188071ab4c2fcb924" ns2:_="" ns3:_="">
    <xsd:import namespace="567d33d6-74b1-40cc-bb5f-4c147e6bee91"/>
    <xsd:import namespace="a1f2d081-ca5f-4723-bef7-b8099715e2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d33d6-74b1-40cc-bb5f-4c147e6be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02a64ea-0e0c-4a04-821a-fab7de1d8e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2d081-ca5f-4723-bef7-b8099715e29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8ccd6ef-123f-4c3c-bc40-9716b99f7a26}" ma:internalName="TaxCatchAll" ma:showField="CatchAllData" ma:web="a1f2d081-ca5f-4723-bef7-b8099715e2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f2d081-ca5f-4723-bef7-b8099715e29e" xsi:nil="true"/>
    <lcf76f155ced4ddcb4097134ff3c332f xmlns="567d33d6-74b1-40cc-bb5f-4c147e6bee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D0FB76-CF6F-4239-85B8-2E8F4F5D95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d33d6-74b1-40cc-bb5f-4c147e6bee91"/>
    <ds:schemaRef ds:uri="a1f2d081-ca5f-4723-bef7-b8099715e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DA0244-8A6E-47E0-B7AF-6BFD2CD7A6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D5B0C1-1487-4D37-B71D-03FF52B531DD}">
  <ds:schemaRefs>
    <ds:schemaRef ds:uri="http://schemas.microsoft.com/office/infopath/2007/PartnerControls"/>
    <ds:schemaRef ds:uri="http://schemas.openxmlformats.org/package/2006/metadata/core-properties"/>
    <ds:schemaRef ds:uri="76dae7dc-8e0e-4d8a-8acf-e5544f6ebfe6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dbce3ced-3a9e-4216-92f7-90b724cb52b7"/>
    <ds:schemaRef ds:uri="http://schemas.microsoft.com/office/2006/metadata/properties"/>
    <ds:schemaRef ds:uri="http://purl.org/dc/terms/"/>
    <ds:schemaRef ds:uri="a1f2d081-ca5f-4723-bef7-b8099715e29e"/>
    <ds:schemaRef ds:uri="567d33d6-74b1-40cc-bb5f-4c147e6bee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EAUC Powerpoint Template NOV 2025 (3)</Template>
  <TotalTime>851</TotalTime>
  <Words>1123</Words>
  <Application>Microsoft Office PowerPoint</Application>
  <PresentationFormat>Widescreen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Helvetica</vt:lpstr>
      <vt:lpstr>Tahoma</vt:lpstr>
      <vt:lpstr>Verdana</vt:lpstr>
      <vt:lpstr>Light Background</vt:lpstr>
      <vt:lpstr>1_Dark Background</vt:lpstr>
      <vt:lpstr>How to make great and accessible slides</vt:lpstr>
      <vt:lpstr>Contents</vt:lpstr>
      <vt:lpstr>Introduction</vt:lpstr>
      <vt:lpstr>Aims of this resource </vt:lpstr>
      <vt:lpstr>Part 1: Planning your breakout session</vt:lpstr>
      <vt:lpstr>Creating presentations (1 of 6)  </vt:lpstr>
      <vt:lpstr>Creating presentations (2 of 6) </vt:lpstr>
      <vt:lpstr>Creating presentations (3 of 6)  </vt:lpstr>
      <vt:lpstr>Creating presentations (4 of 6)  </vt:lpstr>
      <vt:lpstr>Creating presentations (5 of 6)  </vt:lpstr>
      <vt:lpstr>Creating presentations (6 of 6) </vt:lpstr>
      <vt:lpstr>Part 2:  During your session</vt:lpstr>
      <vt:lpstr>During the session (1 of 4)  </vt:lpstr>
      <vt:lpstr>During the session (2 of 4)  </vt:lpstr>
      <vt:lpstr>During the session (3 of 4)  </vt:lpstr>
      <vt:lpstr>During the session (4 of 4)  </vt:lpstr>
      <vt:lpstr>Part 3: Post breakout session</vt:lpstr>
      <vt:lpstr>Share your resources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TAIT, Colleen</dc:creator>
  <cp:lastModifiedBy>Colleen Tait</cp:lastModifiedBy>
  <cp:revision>1105</cp:revision>
  <dcterms:created xsi:type="dcterms:W3CDTF">2026-01-08T09:55:56Z</dcterms:created>
  <dcterms:modified xsi:type="dcterms:W3CDTF">2026-03-10T10:14:11Z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0x010100325F951037A31042B6E440BC779688DD</vt:lpwstr>
  </property>
  <property fmtid="{D5CDD505-2E9C-101B-9397-08002B2CF9AE}" pid="3" name="MediaServiceImageTags">
    <vt:lpwstr/>
  </property>
  <property fmtid="{D5CDD505-2E9C-101B-9397-08002B2CF9AE}" pid="4" name="Order">
    <vt:lpwstr>44000.0000000000</vt:lpwstr>
  </property>
</Properties>
</file>